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comment1.xml" ContentType="application/vnd.openxmlformats-officedocument.presentationml.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itlnYAopdqn4q6afo4j8+BKDZFC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30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658"/>
  </p:normalViewPr>
  <p:slideViewPr>
    <p:cSldViewPr snapToGrid="0">
      <p:cViewPr varScale="1">
        <p:scale>
          <a:sx n="116" d="100"/>
          <a:sy n="116" d="100"/>
        </p:scale>
        <p:origin x="408"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20T16:29:58.743" idx="5">
    <p:pos x="192" y="528"/>
    <p:text>das steht auch in blau und gelb in der englischen Präsentation. Anpassen? Wenn ja, dann auch auf Folgefolien!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loLihs"/>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 name="Google Shape;16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6" name="Google Shape;24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6" name="Google Shape;25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7" name="Google Shape;26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7" name="Google Shape;27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0" name="Google Shape;29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0" name="Google Shape;30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1" name="Google Shape;31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1" name="Google Shape;321;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7" name="Google Shape;36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7" name="Google Shape;37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 name="Google Shape;16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5" name="Google Shape;385;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3" name="Google Shape;393;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1" name="Google Shape;401;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9" name="Google Shape;409;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7" name="Google Shape;417;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5" name="Google Shape;42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3" name="Google Shape;433;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9" name="Google Shape;449;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7" name="Google Shape;457;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6" name="Google Shape;17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5" name="Google Shape;465;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3" name="Google Shape;473;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1" name="Google Shape;481;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9" name="Google Shape;489;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7" name="Google Shape;49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5" name="Google Shape;505;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3" name="Google Shape;51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1" name="Google Shape;521;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9" name="Google Shape;529;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7" name="Google Shape;53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6" name="Google Shape;18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5" name="Google Shape;545;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5" name="Google Shape;555;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5" name="Google Shape;565;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73" name="Google Shape;573;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1" name="Google Shape;58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9" name="Google Shape;589;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97" name="Google Shape;59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07" name="Google Shape;607;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17" name="Google Shape;617;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9" name="Google Shape;629;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6" name="Google Shape;19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40" name="Google Shape;640;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2" name="Google Shape;65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1" name="Google Shape;661;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0" name="Google Shape;670;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82" name="Google Shape;682;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3" name="Google Shape;683;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54</a:t>
            </a:fld>
            <a:endParaRPr sz="1200">
              <a:solidFill>
                <a:schemeClr val="dk1"/>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2" name="Google Shape;69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3" name="Google Shape;70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16" name="Google Shape;716;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57</a:t>
            </a:fld>
            <a:endParaRPr sz="1200">
              <a:solidFill>
                <a:schemeClr val="dk1"/>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26" name="Google Shape;726;p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7" name="Google Shape;727;p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58</a:t>
            </a:fld>
            <a:endParaRPr sz="1200">
              <a:solidFill>
                <a:schemeClr val="dk1"/>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36" name="Google Shape;736;p5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7" name="Google Shape;737;p5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59</a:t>
            </a:fld>
            <a:endParaRPr sz="12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6" name="Google Shape;20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46" name="Google Shape;746;p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7" name="Google Shape;747;p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60</a:t>
            </a:fld>
            <a:endParaRPr sz="12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6" name="Google Shape;21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6" name="Google Shape;22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6" name="Google Shape;23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62"/>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9"/>
        <p:cNvGrpSpPr/>
        <p:nvPr/>
      </p:nvGrpSpPr>
      <p:grpSpPr>
        <a:xfrm>
          <a:off x="0" y="0"/>
          <a:ext cx="0" cy="0"/>
          <a:chOff x="0" y="0"/>
          <a:chExt cx="0" cy="0"/>
        </a:xfrm>
      </p:grpSpPr>
      <p:sp>
        <p:nvSpPr>
          <p:cNvPr id="140" name="Google Shape;140;p7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71"/>
          <p:cNvSpPr>
            <a:spLocks noGrp="1"/>
          </p:cNvSpPr>
          <p:nvPr>
            <p:ph type="pic" idx="2"/>
          </p:nvPr>
        </p:nvSpPr>
        <p:spPr>
          <a:xfrm>
            <a:off x="1792288" y="612775"/>
            <a:ext cx="5486400" cy="4114800"/>
          </a:xfrm>
          <a:prstGeom prst="rect">
            <a:avLst/>
          </a:prstGeom>
          <a:noFill/>
          <a:ln>
            <a:noFill/>
          </a:ln>
        </p:spPr>
      </p:sp>
      <p:sp>
        <p:nvSpPr>
          <p:cNvPr id="142" name="Google Shape;142;p7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43" name="Google Shape;143;p7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7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7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6"/>
        <p:cNvGrpSpPr/>
        <p:nvPr/>
      </p:nvGrpSpPr>
      <p:grpSpPr>
        <a:xfrm>
          <a:off x="0" y="0"/>
          <a:ext cx="0" cy="0"/>
          <a:chOff x="0" y="0"/>
          <a:chExt cx="0" cy="0"/>
        </a:xfrm>
      </p:grpSpPr>
      <p:sp>
        <p:nvSpPr>
          <p:cNvPr id="147" name="Google Shape;147;p72"/>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72"/>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9" name="Google Shape;149;p7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7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7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2"/>
        <p:cNvGrpSpPr/>
        <p:nvPr/>
      </p:nvGrpSpPr>
      <p:grpSpPr>
        <a:xfrm>
          <a:off x="0" y="0"/>
          <a:ext cx="0" cy="0"/>
          <a:chOff x="0" y="0"/>
          <a:chExt cx="0" cy="0"/>
        </a:xfrm>
      </p:grpSpPr>
      <p:sp>
        <p:nvSpPr>
          <p:cNvPr id="153" name="Google Shape;153;p73"/>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73"/>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55" name="Google Shape;155;p7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7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7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3"/>
        <p:cNvGrpSpPr/>
        <p:nvPr/>
      </p:nvGrpSpPr>
      <p:grpSpPr>
        <a:xfrm>
          <a:off x="0" y="0"/>
          <a:ext cx="0" cy="0"/>
          <a:chOff x="0" y="0"/>
          <a:chExt cx="0" cy="0"/>
        </a:xfrm>
      </p:grpSpPr>
      <p:sp>
        <p:nvSpPr>
          <p:cNvPr id="54" name="Google Shape;54;p63"/>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3"/>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6" name="Google Shape;56;p6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Over Content" type="txOverObj">
  <p:cSld name="TEXT_OVER_OBJECT">
    <p:spTree>
      <p:nvGrpSpPr>
        <p:cNvPr id="1" name="Shape 59"/>
        <p:cNvGrpSpPr/>
        <p:nvPr/>
      </p:nvGrpSpPr>
      <p:grpSpPr>
        <a:xfrm>
          <a:off x="0" y="0"/>
          <a:ext cx="0" cy="0"/>
          <a:chOff x="0" y="0"/>
          <a:chExt cx="0" cy="0"/>
        </a:xfrm>
      </p:grpSpPr>
      <p:sp>
        <p:nvSpPr>
          <p:cNvPr id="60" name="Google Shape;60;p64"/>
          <p:cNvSpPr txBox="1">
            <a:spLocks noGrp="1"/>
          </p:cNvSpPr>
          <p:nvPr>
            <p:ph type="title"/>
          </p:nvPr>
        </p:nvSpPr>
        <p:spPr>
          <a:xfrm>
            <a:off x="457200" y="277813"/>
            <a:ext cx="8229600" cy="113982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4"/>
          <p:cNvSpPr txBox="1">
            <a:spLocks noGrp="1"/>
          </p:cNvSpPr>
          <p:nvPr>
            <p:ph type="body" idx="1"/>
          </p:nvPr>
        </p:nvSpPr>
        <p:spPr>
          <a:xfrm>
            <a:off x="457200" y="1600200"/>
            <a:ext cx="8229600" cy="2189163"/>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62" name="Google Shape;62;p64"/>
          <p:cNvSpPr txBox="1">
            <a:spLocks noGrp="1"/>
          </p:cNvSpPr>
          <p:nvPr>
            <p:ph type="body" idx="2"/>
          </p:nvPr>
        </p:nvSpPr>
        <p:spPr>
          <a:xfrm>
            <a:off x="457200" y="3941763"/>
            <a:ext cx="8229600" cy="21891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63" name="Google Shape;63;p6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4"/>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66"/>
        <p:cNvGrpSpPr/>
        <p:nvPr/>
      </p:nvGrpSpPr>
      <p:grpSpPr>
        <a:xfrm>
          <a:off x="0" y="0"/>
          <a:ext cx="0" cy="0"/>
          <a:chOff x="0" y="0"/>
          <a:chExt cx="0" cy="0"/>
        </a:xfrm>
      </p:grpSpPr>
      <p:cxnSp>
        <p:nvCxnSpPr>
          <p:cNvPr id="67" name="Google Shape;67;p65"/>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8" name="Google Shape;68;p65"/>
          <p:cNvGrpSpPr/>
          <p:nvPr/>
        </p:nvGrpSpPr>
        <p:grpSpPr>
          <a:xfrm>
            <a:off x="7493000" y="2992438"/>
            <a:ext cx="1338263" cy="2189162"/>
            <a:chOff x="4704" y="1885"/>
            <a:chExt cx="843" cy="1379"/>
          </a:xfrm>
        </p:grpSpPr>
        <p:sp>
          <p:nvSpPr>
            <p:cNvPr id="69" name="Google Shape;69;p65"/>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65"/>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65"/>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65"/>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65"/>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65"/>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65"/>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65"/>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65"/>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65"/>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65"/>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65"/>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65"/>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65"/>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65"/>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65"/>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65"/>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65"/>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65"/>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65"/>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65"/>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65"/>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65"/>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 name="Google Shape;92;p65"/>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 name="Google Shape;93;p65"/>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 name="Google Shape;94;p65"/>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 name="Google Shape;95;p65"/>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 name="Google Shape;96;p65"/>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 name="Google Shape;97;p65"/>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8" name="Google Shape;98;p65"/>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 name="Google Shape;99;p65"/>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100" name="Google Shape;100;p65"/>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101" name="Google Shape;101;p65"/>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65"/>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103" name="Google Shape;103;p6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6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65"/>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6"/>
        <p:cNvGrpSpPr/>
        <p:nvPr/>
      </p:nvGrpSpPr>
      <p:grpSpPr>
        <a:xfrm>
          <a:off x="0" y="0"/>
          <a:ext cx="0" cy="0"/>
          <a:chOff x="0" y="0"/>
          <a:chExt cx="0" cy="0"/>
        </a:xfrm>
      </p:grpSpPr>
      <p:sp>
        <p:nvSpPr>
          <p:cNvPr id="107" name="Google Shape;107;p6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6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9" name="Google Shape;109;p6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6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66"/>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
        <p:cNvGrpSpPr/>
        <p:nvPr/>
      </p:nvGrpSpPr>
      <p:grpSpPr>
        <a:xfrm>
          <a:off x="0" y="0"/>
          <a:ext cx="0" cy="0"/>
          <a:chOff x="0" y="0"/>
          <a:chExt cx="0" cy="0"/>
        </a:xfrm>
      </p:grpSpPr>
      <p:sp>
        <p:nvSpPr>
          <p:cNvPr id="113" name="Google Shape;113;p67"/>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67"/>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15" name="Google Shape;115;p67"/>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16" name="Google Shape;116;p6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6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6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9"/>
        <p:cNvGrpSpPr/>
        <p:nvPr/>
      </p:nvGrpSpPr>
      <p:grpSpPr>
        <a:xfrm>
          <a:off x="0" y="0"/>
          <a:ext cx="0" cy="0"/>
          <a:chOff x="0" y="0"/>
          <a:chExt cx="0" cy="0"/>
        </a:xfrm>
      </p:grpSpPr>
      <p:sp>
        <p:nvSpPr>
          <p:cNvPr id="120" name="Google Shape;120;p6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6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22" name="Google Shape;122;p6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23" name="Google Shape;123;p6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24" name="Google Shape;124;p6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25" name="Google Shape;125;p6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6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6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6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6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6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2"/>
        <p:cNvGrpSpPr/>
        <p:nvPr/>
      </p:nvGrpSpPr>
      <p:grpSpPr>
        <a:xfrm>
          <a:off x="0" y="0"/>
          <a:ext cx="0" cy="0"/>
          <a:chOff x="0" y="0"/>
          <a:chExt cx="0" cy="0"/>
        </a:xfrm>
      </p:grpSpPr>
      <p:sp>
        <p:nvSpPr>
          <p:cNvPr id="133" name="Google Shape;133;p7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7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35" name="Google Shape;135;p7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7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7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7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61"/>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61"/>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61"/>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6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6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6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61"/>
          <p:cNvGrpSpPr/>
          <p:nvPr/>
        </p:nvGrpSpPr>
        <p:grpSpPr>
          <a:xfrm>
            <a:off x="8153400" y="152400"/>
            <a:ext cx="792163" cy="1295400"/>
            <a:chOff x="5136" y="960"/>
            <a:chExt cx="528" cy="864"/>
          </a:xfrm>
        </p:grpSpPr>
        <p:sp>
          <p:nvSpPr>
            <p:cNvPr id="17" name="Google Shape;17;p61"/>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61"/>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61"/>
            <p:cNvSpPr/>
            <p:nvPr/>
          </p:nvSpPr>
          <p:spPr>
            <a:xfrm>
              <a:off x="5360" y="960"/>
              <a:ext cx="78"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61"/>
            <p:cNvSpPr/>
            <p:nvPr/>
          </p:nvSpPr>
          <p:spPr>
            <a:xfrm>
              <a:off x="5136" y="1072"/>
              <a:ext cx="80"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61"/>
            <p:cNvSpPr/>
            <p:nvPr/>
          </p:nvSpPr>
          <p:spPr>
            <a:xfrm>
              <a:off x="5248" y="1072"/>
              <a:ext cx="79"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61"/>
            <p:cNvSpPr/>
            <p:nvPr/>
          </p:nvSpPr>
          <p:spPr>
            <a:xfrm>
              <a:off x="5360" y="1072"/>
              <a:ext cx="78"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61"/>
            <p:cNvSpPr/>
            <p:nvPr/>
          </p:nvSpPr>
          <p:spPr>
            <a:xfrm>
              <a:off x="5472" y="1072"/>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61"/>
            <p:cNvSpPr/>
            <p:nvPr/>
          </p:nvSpPr>
          <p:spPr>
            <a:xfrm>
              <a:off x="5136" y="1184"/>
              <a:ext cx="80"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61"/>
            <p:cNvSpPr/>
            <p:nvPr/>
          </p:nvSpPr>
          <p:spPr>
            <a:xfrm>
              <a:off x="5248" y="1184"/>
              <a:ext cx="79" cy="7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61"/>
            <p:cNvSpPr/>
            <p:nvPr/>
          </p:nvSpPr>
          <p:spPr>
            <a:xfrm>
              <a:off x="5360" y="1184"/>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61"/>
            <p:cNvSpPr/>
            <p:nvPr/>
          </p:nvSpPr>
          <p:spPr>
            <a:xfrm>
              <a:off x="5472" y="1184"/>
              <a:ext cx="78" cy="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61"/>
            <p:cNvSpPr/>
            <p:nvPr/>
          </p:nvSpPr>
          <p:spPr>
            <a:xfrm>
              <a:off x="5584" y="1184"/>
              <a:ext cx="80"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61"/>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61"/>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61"/>
            <p:cNvSpPr/>
            <p:nvPr/>
          </p:nvSpPr>
          <p:spPr>
            <a:xfrm>
              <a:off x="5360" y="1296"/>
              <a:ext cx="78"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61"/>
            <p:cNvSpPr/>
            <p:nvPr/>
          </p:nvSpPr>
          <p:spPr>
            <a:xfrm>
              <a:off x="5472" y="1296"/>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61"/>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61"/>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61"/>
            <p:cNvSpPr/>
            <p:nvPr/>
          </p:nvSpPr>
          <p:spPr>
            <a:xfrm>
              <a:off x="5360" y="1408"/>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61"/>
            <p:cNvSpPr/>
            <p:nvPr/>
          </p:nvSpPr>
          <p:spPr>
            <a:xfrm>
              <a:off x="5472" y="1408"/>
              <a:ext cx="78"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61"/>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61"/>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61"/>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61"/>
            <p:cNvSpPr/>
            <p:nvPr/>
          </p:nvSpPr>
          <p:spPr>
            <a:xfrm>
              <a:off x="5360" y="1520"/>
              <a:ext cx="78"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61"/>
            <p:cNvSpPr/>
            <p:nvPr/>
          </p:nvSpPr>
          <p:spPr>
            <a:xfrm>
              <a:off x="5472" y="1520"/>
              <a:ext cx="78"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61"/>
            <p:cNvSpPr/>
            <p:nvPr/>
          </p:nvSpPr>
          <p:spPr>
            <a:xfrm>
              <a:off x="5136" y="1632"/>
              <a:ext cx="80"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61"/>
            <p:cNvSpPr/>
            <p:nvPr/>
          </p:nvSpPr>
          <p:spPr>
            <a:xfrm>
              <a:off x="5248" y="1632"/>
              <a:ext cx="79" cy="7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61"/>
            <p:cNvSpPr/>
            <p:nvPr/>
          </p:nvSpPr>
          <p:spPr>
            <a:xfrm>
              <a:off x="5360" y="1632"/>
              <a:ext cx="78" cy="7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61"/>
            <p:cNvSpPr/>
            <p:nvPr/>
          </p:nvSpPr>
          <p:spPr>
            <a:xfrm>
              <a:off x="5472" y="1632"/>
              <a:ext cx="78" cy="7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61"/>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61"/>
            <p:cNvSpPr/>
            <p:nvPr/>
          </p:nvSpPr>
          <p:spPr>
            <a:xfrm>
              <a:off x="5472" y="1744"/>
              <a:ext cx="78"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
        <p:nvSpPr>
          <p:cNvPr id="163" name="Google Shape;163;p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a:t>
            </a:fld>
            <a:endParaRPr sz="1000" b="0"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sz="3500" b="0"/>
          </a:p>
        </p:txBody>
      </p:sp>
      <p:sp>
        <p:nvSpPr>
          <p:cNvPr id="251" name="Google Shape;251;p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10</a:t>
            </a:fld>
            <a:endParaRPr sz="1000" b="0" i="0" u="none" strike="noStrike" cap="none">
              <a:solidFill>
                <a:schemeClr val="dk1"/>
              </a:solidFill>
              <a:latin typeface="Arial"/>
              <a:ea typeface="Arial"/>
              <a:cs typeface="Arial"/>
              <a:sym typeface="Arial"/>
            </a:endParaRPr>
          </a:p>
        </p:txBody>
      </p:sp>
      <p:sp>
        <p:nvSpPr>
          <p:cNvPr id="252" name="Google Shape;252;p10"/>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zuerst: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sz="1200" i="1">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welchem Zelltyp der Retina bilden Ganglienzellen überwiegend synaptische Verbindungen?</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Bipolarzellen</a:t>
            </a:r>
            <a:endParaRPr sz="1200" i="1">
              <a:solidFill>
                <a:schemeClr val="lt1"/>
              </a:solidFill>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An welcher Stelle erfolgt die nächste synaptische Verschaltung der Ganglienzellen?</a:t>
            </a:r>
            <a:endParaRPr sz="1400" b="0" i="1"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53" name="Google Shape;253;p10"/>
          <p:cNvCxnSpPr/>
          <p:nvPr/>
        </p:nvCxnSpPr>
        <p:spPr>
          <a:xfrm rot="10800000" flipH="1">
            <a:off x="4028502" y="579438"/>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4C03AB37-78B1-4CFD-8699-698E6D1E37BF}"/>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BF943C2A-B7B5-E546-D665-967B63B32F72}"/>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sz="3500" b="0"/>
          </a:p>
        </p:txBody>
      </p:sp>
      <p:sp>
        <p:nvSpPr>
          <p:cNvPr id="261" name="Google Shape;261;p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11</a:t>
            </a:fld>
            <a:endParaRPr sz="1000" b="0" i="0" u="none" strike="noStrike" cap="none">
              <a:solidFill>
                <a:schemeClr val="dk1"/>
              </a:solidFill>
              <a:latin typeface="Arial"/>
              <a:ea typeface="Arial"/>
              <a:cs typeface="Arial"/>
              <a:sym typeface="Arial"/>
            </a:endParaRPr>
          </a:p>
        </p:txBody>
      </p:sp>
      <p:sp>
        <p:nvSpPr>
          <p:cNvPr id="262" name="Google Shape;262;p11"/>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sz="1200" i="1">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welchem Zelltyp der Retina bilden Ganglienzellen überwiegend synaptische Verbindungen?</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Bipolarzellen</a:t>
            </a:r>
            <a:endParaRPr sz="1200" i="1">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An welcher Stelle erfolgt die nächste synaptische Verschaltung der Ganglienzellen?</a:t>
            </a:r>
            <a:endParaRPr sz="1200" i="1">
              <a:solidFill>
                <a:schemeClr val="lt1"/>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Die meisten tun dies im </a:t>
            </a:r>
            <a:r>
              <a:rPr lang="en-US" sz="1200">
                <a:solidFill>
                  <a:schemeClr val="lt1"/>
                </a:solidFill>
              </a:rPr>
              <a:t>Corpus geniculatum laterale</a:t>
            </a:r>
            <a:r>
              <a:rPr lang="en-US" sz="1200" b="0" i="0" u="none" strike="noStrike" cap="none">
                <a:solidFill>
                  <a:srgbClr val="00B0F0"/>
                </a:solidFill>
                <a:latin typeface="Arial"/>
                <a:ea typeface="Arial"/>
                <a:cs typeface="Arial"/>
                <a:sym typeface="Arial"/>
              </a:rPr>
              <a:t>;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63" name="Google Shape;263;p11"/>
          <p:cNvCxnSpPr/>
          <p:nvPr/>
        </p:nvCxnSpPr>
        <p:spPr>
          <a:xfrm rot="10800000" flipH="1">
            <a:off x="4114800" y="53975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64" name="Google Shape;264;p11"/>
          <p:cNvSpPr/>
          <p:nvPr/>
        </p:nvSpPr>
        <p:spPr>
          <a:xfrm>
            <a:off x="1924241" y="3989627"/>
            <a:ext cx="2590800"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b="0" i="0" u="none" strike="noStrike" cap="none">
                <a:solidFill>
                  <a:schemeClr val="dk1"/>
                </a:solidFill>
                <a:latin typeface="Arial"/>
                <a:ea typeface="Arial"/>
                <a:cs typeface="Arial"/>
                <a:sym typeface="Arial"/>
              </a:rPr>
              <a:t>drei Wörter</a:t>
            </a:r>
            <a:endParaRPr/>
          </a:p>
        </p:txBody>
      </p:sp>
      <p:sp>
        <p:nvSpPr>
          <p:cNvPr id="2" name="Google Shape;169;p2">
            <a:extLst>
              <a:ext uri="{FF2B5EF4-FFF2-40B4-BE49-F238E27FC236}">
                <a16:creationId xmlns:a16="http://schemas.microsoft.com/office/drawing/2014/main" id="{64442B3C-6369-05DC-475F-3133DB03D01F}"/>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423C076A-EF7E-6410-08FF-94EA59E06E1E}"/>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272" name="Google Shape;272;p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12</a:t>
            </a:fld>
            <a:endParaRPr sz="1000" b="0" i="0" u="none" strike="noStrike" cap="none">
              <a:solidFill>
                <a:schemeClr val="dk1"/>
              </a:solidFill>
              <a:latin typeface="Arial"/>
              <a:ea typeface="Arial"/>
              <a:cs typeface="Arial"/>
              <a:sym typeface="Arial"/>
            </a:endParaRPr>
          </a:p>
        </p:txBody>
      </p:sp>
      <p:sp>
        <p:nvSpPr>
          <p:cNvPr id="273" name="Google Shape;273;p12"/>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sz="1200" i="1">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welchem Zelltyp der Retina bilden Ganglienzellen überwiegend synaptische Verbindungen?</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Bipolarzellen</a:t>
            </a:r>
            <a:endParaRPr sz="1200" i="1">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An welcher Stelle erfolgt die nächste synaptische Verschaltung der Ganglienzellen?</a:t>
            </a:r>
            <a:endParaRPr sz="1200" i="1">
              <a:solidFill>
                <a:schemeClr val="lt1"/>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Die meisten tun dies im Corpus geniculatum laterale</a:t>
            </a:r>
            <a:r>
              <a:rPr lang="en-US" sz="1200">
                <a:solidFill>
                  <a:srgbClr val="00B0F0"/>
                </a:solidFill>
              </a:rPr>
              <a:t>; d</a:t>
            </a:r>
            <a:r>
              <a:rPr lang="en-US" sz="1200" b="0" i="0" u="none" strike="noStrike" cap="none">
                <a:solidFill>
                  <a:srgbClr val="00B0F0"/>
                </a:solidFill>
                <a:latin typeface="Arial"/>
                <a:ea typeface="Arial"/>
                <a:cs typeface="Arial"/>
                <a:sym typeface="Arial"/>
              </a:rPr>
              <a:t>;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74" name="Google Shape;274;p12"/>
          <p:cNvCxnSpPr/>
          <p:nvPr/>
        </p:nvCxnSpPr>
        <p:spPr>
          <a:xfrm rot="10800000" flipH="1">
            <a:off x="4028502" y="53975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28115DD2-36E7-DA96-86AF-C634A9A7D463}"/>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EE7B916B-53D0-452C-0D98-E3FC69E4D9B6}"/>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sz="3500" b="0"/>
          </a:p>
        </p:txBody>
      </p:sp>
      <p:sp>
        <p:nvSpPr>
          <p:cNvPr id="282" name="Google Shape;282;p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13</a:t>
            </a:fld>
            <a:endParaRPr sz="1000" b="0" i="0" u="none" strike="noStrike" cap="none">
              <a:solidFill>
                <a:schemeClr val="dk1"/>
              </a:solidFill>
              <a:latin typeface="Arial"/>
              <a:ea typeface="Arial"/>
              <a:cs typeface="Arial"/>
              <a:sym typeface="Arial"/>
            </a:endParaRPr>
          </a:p>
        </p:txBody>
      </p:sp>
      <p:sp>
        <p:nvSpPr>
          <p:cNvPr id="283" name="Google Shape;283;p13"/>
          <p:cNvSpPr txBox="1"/>
          <p:nvPr/>
        </p:nvSpPr>
        <p:spPr>
          <a:xfrm>
            <a:off x="271463" y="1073150"/>
            <a:ext cx="5595900" cy="38214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dirty="0" err="1">
                <a:solidFill>
                  <a:schemeClr val="dk1"/>
                </a:solidFill>
              </a:rPr>
              <a:t>Doch</a:t>
            </a:r>
            <a:r>
              <a:rPr lang="en-US" sz="1200" b="1" i="1" u="none" strike="noStrike" cap="none" dirty="0">
                <a:solidFill>
                  <a:schemeClr val="dk1"/>
                </a:solidFill>
                <a:latin typeface="Arial"/>
                <a:ea typeface="Arial"/>
                <a:cs typeface="Arial"/>
                <a:sym typeface="Arial"/>
              </a:rPr>
              <a:t> </a:t>
            </a:r>
            <a:r>
              <a:rPr lang="en-US" sz="1200" b="1" i="1" u="none" strike="noStrike" cap="none" dirty="0" err="1">
                <a:solidFill>
                  <a:schemeClr val="dk1"/>
                </a:solidFill>
                <a:latin typeface="Arial"/>
                <a:ea typeface="Arial"/>
                <a:cs typeface="Arial"/>
                <a:sym typeface="Arial"/>
              </a:rPr>
              <a:t>zunächst</a:t>
            </a:r>
            <a:r>
              <a:rPr lang="en-US" sz="1200" b="1" i="1" u="none" strike="noStrike" cap="none" dirty="0">
                <a:solidFill>
                  <a:schemeClr val="dk1"/>
                </a:solidFill>
                <a:latin typeface="Arial"/>
                <a:ea typeface="Arial"/>
                <a:cs typeface="Arial"/>
                <a:sym typeface="Arial"/>
              </a:rPr>
              <a:t>:</a:t>
            </a:r>
            <a:endParaRPr dirty="0"/>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dirty="0">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dirty="0" err="1">
                <a:solidFill>
                  <a:schemeClr val="lt1"/>
                </a:solidFill>
              </a:rPr>
              <a:t>Wofür</a:t>
            </a:r>
            <a:r>
              <a:rPr lang="en-US" sz="1200" i="1" dirty="0">
                <a:solidFill>
                  <a:schemeClr val="lt1"/>
                </a:solidFill>
              </a:rPr>
              <a:t> </a:t>
            </a:r>
            <a:r>
              <a:rPr lang="en-US" sz="1200" i="1" dirty="0" err="1">
                <a:solidFill>
                  <a:schemeClr val="lt1"/>
                </a:solidFill>
              </a:rPr>
              <a:t>steht</a:t>
            </a:r>
            <a:r>
              <a:rPr lang="en-US" sz="1200" i="1" dirty="0">
                <a:solidFill>
                  <a:schemeClr val="lt1"/>
                </a:solidFill>
              </a:rPr>
              <a:t> </a:t>
            </a:r>
            <a:r>
              <a:rPr lang="en-US" sz="1200" dirty="0">
                <a:solidFill>
                  <a:schemeClr val="lt1"/>
                </a:solidFill>
              </a:rPr>
              <a:t>RNFL</a:t>
            </a:r>
            <a:r>
              <a:rPr lang="en-US" sz="1200" i="1" dirty="0">
                <a:solidFill>
                  <a:schemeClr val="lt1"/>
                </a:solidFill>
              </a:rPr>
              <a:t>?</a:t>
            </a:r>
            <a:endParaRPr dirty="0">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dirty="0" err="1">
                <a:solidFill>
                  <a:schemeClr val="lt1"/>
                </a:solidFill>
              </a:rPr>
              <a:t>Retinale</a:t>
            </a:r>
            <a:r>
              <a:rPr lang="en-US" sz="1200" dirty="0">
                <a:solidFill>
                  <a:schemeClr val="lt1"/>
                </a:solidFill>
              </a:rPr>
              <a:t> </a:t>
            </a:r>
            <a:r>
              <a:rPr lang="en-US" sz="1200" dirty="0" err="1">
                <a:solidFill>
                  <a:schemeClr val="lt1"/>
                </a:solidFill>
              </a:rPr>
              <a:t>Nervenfaserschicht</a:t>
            </a:r>
            <a:endParaRPr dirty="0">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dirty="0">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dirty="0">
                <a:solidFill>
                  <a:schemeClr val="lt1"/>
                </a:solidFill>
              </a:rPr>
              <a:t>Welcher </a:t>
            </a:r>
            <a:r>
              <a:rPr lang="en-US" sz="1200" i="1" dirty="0" err="1">
                <a:solidFill>
                  <a:schemeClr val="lt1"/>
                </a:solidFill>
              </a:rPr>
              <a:t>Zelltyp</a:t>
            </a:r>
            <a:r>
              <a:rPr lang="en-US" sz="1200" i="1" dirty="0">
                <a:solidFill>
                  <a:schemeClr val="lt1"/>
                </a:solidFill>
              </a:rPr>
              <a:t> </a:t>
            </a:r>
            <a:r>
              <a:rPr lang="en-US" sz="1200" i="1" dirty="0" err="1">
                <a:solidFill>
                  <a:schemeClr val="lt1"/>
                </a:solidFill>
              </a:rPr>
              <a:t>bildet</a:t>
            </a:r>
            <a:r>
              <a:rPr lang="en-US" sz="1200" i="1" dirty="0">
                <a:solidFill>
                  <a:schemeClr val="lt1"/>
                </a:solidFill>
              </a:rPr>
              <a:t> den Ursprung der </a:t>
            </a:r>
            <a:r>
              <a:rPr lang="en-US" sz="1200" i="1" dirty="0" err="1">
                <a:solidFill>
                  <a:schemeClr val="lt1"/>
                </a:solidFill>
              </a:rPr>
              <a:t>retinalen</a:t>
            </a:r>
            <a:r>
              <a:rPr lang="en-US" sz="1200" i="1" dirty="0">
                <a:solidFill>
                  <a:schemeClr val="lt1"/>
                </a:solidFill>
              </a:rPr>
              <a:t> </a:t>
            </a:r>
            <a:r>
              <a:rPr lang="en-US" sz="1200" i="1" dirty="0" err="1">
                <a:solidFill>
                  <a:schemeClr val="lt1"/>
                </a:solidFill>
              </a:rPr>
              <a:t>Nervenfasern</a:t>
            </a:r>
            <a:r>
              <a:rPr lang="en-US" sz="1200" i="1" dirty="0">
                <a:solidFill>
                  <a:schemeClr val="lt1"/>
                </a:solidFill>
              </a:rPr>
              <a:t>?</a:t>
            </a:r>
            <a:endParaRPr dirty="0">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dirty="0" err="1">
                <a:solidFill>
                  <a:schemeClr val="lt1"/>
                </a:solidFill>
              </a:rPr>
              <a:t>Ganglienzellen</a:t>
            </a:r>
            <a:endParaRPr dirty="0">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dirty="0">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dirty="0">
                <a:solidFill>
                  <a:schemeClr val="lt1"/>
                </a:solidFill>
              </a:rPr>
              <a:t>Welcher </a:t>
            </a:r>
            <a:r>
              <a:rPr lang="en-US" sz="1200" i="1" dirty="0" err="1">
                <a:solidFill>
                  <a:schemeClr val="lt1"/>
                </a:solidFill>
              </a:rPr>
              <a:t>Abschnitt</a:t>
            </a:r>
            <a:r>
              <a:rPr lang="en-US" sz="1200" i="1" dirty="0">
                <a:solidFill>
                  <a:schemeClr val="lt1"/>
                </a:solidFill>
              </a:rPr>
              <a:t> der </a:t>
            </a:r>
            <a:r>
              <a:rPr lang="en-US" sz="1200" i="1" dirty="0" err="1">
                <a:solidFill>
                  <a:schemeClr val="lt1"/>
                </a:solidFill>
              </a:rPr>
              <a:t>retinalen</a:t>
            </a:r>
            <a:r>
              <a:rPr lang="en-US" sz="1200" i="1" dirty="0">
                <a:solidFill>
                  <a:schemeClr val="lt1"/>
                </a:solidFill>
              </a:rPr>
              <a:t> </a:t>
            </a:r>
            <a:r>
              <a:rPr lang="en-US" sz="1200" i="1" dirty="0" err="1">
                <a:solidFill>
                  <a:schemeClr val="lt1"/>
                </a:solidFill>
              </a:rPr>
              <a:t>Ganglienzelle</a:t>
            </a:r>
            <a:r>
              <a:rPr lang="en-US" sz="1200" i="1" dirty="0">
                <a:solidFill>
                  <a:schemeClr val="lt1"/>
                </a:solidFill>
              </a:rPr>
              <a:t> </a:t>
            </a:r>
            <a:r>
              <a:rPr lang="en-US" sz="1200" i="1" dirty="0" err="1">
                <a:solidFill>
                  <a:schemeClr val="lt1"/>
                </a:solidFill>
              </a:rPr>
              <a:t>entspricht</a:t>
            </a:r>
            <a:r>
              <a:rPr lang="en-US" sz="1200" i="1" dirty="0">
                <a:solidFill>
                  <a:schemeClr val="lt1"/>
                </a:solidFill>
              </a:rPr>
              <a:t> den „</a:t>
            </a:r>
            <a:r>
              <a:rPr lang="en-US" sz="1200" i="1" dirty="0" err="1">
                <a:solidFill>
                  <a:schemeClr val="lt1"/>
                </a:solidFill>
              </a:rPr>
              <a:t>Fasern</a:t>
            </a:r>
            <a:r>
              <a:rPr lang="en-US" sz="1200" i="1" dirty="0">
                <a:solidFill>
                  <a:schemeClr val="lt1"/>
                </a:solidFill>
              </a:rPr>
              <a:t>“ der RNFL?</a:t>
            </a:r>
            <a:endParaRPr sz="1200" i="1" dirty="0">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dirty="0">
                <a:solidFill>
                  <a:schemeClr val="lt1"/>
                </a:solidFill>
              </a:rPr>
              <a:t>Das Axon</a:t>
            </a:r>
            <a:endParaRPr sz="1200" i="1" dirty="0">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dirty="0">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dirty="0">
                <a:solidFill>
                  <a:schemeClr val="lt1"/>
                </a:solidFill>
              </a:rPr>
              <a:t>Mit </a:t>
            </a:r>
            <a:r>
              <a:rPr lang="en-US" sz="1200" i="1" dirty="0" err="1">
                <a:solidFill>
                  <a:schemeClr val="lt1"/>
                </a:solidFill>
              </a:rPr>
              <a:t>welchem</a:t>
            </a:r>
            <a:r>
              <a:rPr lang="en-US" sz="1200" i="1" dirty="0">
                <a:solidFill>
                  <a:schemeClr val="lt1"/>
                </a:solidFill>
              </a:rPr>
              <a:t> </a:t>
            </a:r>
            <a:r>
              <a:rPr lang="en-US" sz="1200" i="1" dirty="0" err="1">
                <a:solidFill>
                  <a:schemeClr val="lt1"/>
                </a:solidFill>
              </a:rPr>
              <a:t>Zelltyp</a:t>
            </a:r>
            <a:r>
              <a:rPr lang="en-US" sz="1200" i="1" dirty="0">
                <a:solidFill>
                  <a:schemeClr val="lt1"/>
                </a:solidFill>
              </a:rPr>
              <a:t> der Retina </a:t>
            </a:r>
            <a:r>
              <a:rPr lang="en-US" sz="1200" i="1" dirty="0" err="1">
                <a:solidFill>
                  <a:schemeClr val="lt1"/>
                </a:solidFill>
              </a:rPr>
              <a:t>bilden</a:t>
            </a:r>
            <a:r>
              <a:rPr lang="en-US" sz="1200" i="1" dirty="0">
                <a:solidFill>
                  <a:schemeClr val="lt1"/>
                </a:solidFill>
              </a:rPr>
              <a:t> </a:t>
            </a:r>
            <a:r>
              <a:rPr lang="en-US" sz="1200" i="1" dirty="0" err="1">
                <a:solidFill>
                  <a:schemeClr val="lt1"/>
                </a:solidFill>
              </a:rPr>
              <a:t>Ganglienzellen</a:t>
            </a:r>
            <a:r>
              <a:rPr lang="en-US" sz="1200" i="1" dirty="0">
                <a:solidFill>
                  <a:schemeClr val="lt1"/>
                </a:solidFill>
              </a:rPr>
              <a:t> </a:t>
            </a:r>
            <a:r>
              <a:rPr lang="en-US" sz="1200" i="1" dirty="0" err="1">
                <a:solidFill>
                  <a:schemeClr val="lt1"/>
                </a:solidFill>
              </a:rPr>
              <a:t>überwiegend</a:t>
            </a:r>
            <a:r>
              <a:rPr lang="en-US" sz="1200" i="1" dirty="0">
                <a:solidFill>
                  <a:schemeClr val="lt1"/>
                </a:solidFill>
              </a:rPr>
              <a:t> </a:t>
            </a:r>
            <a:r>
              <a:rPr lang="en-US" sz="1200" i="1" dirty="0" err="1">
                <a:solidFill>
                  <a:schemeClr val="lt1"/>
                </a:solidFill>
              </a:rPr>
              <a:t>synaptische</a:t>
            </a:r>
            <a:r>
              <a:rPr lang="en-US" sz="1200" i="1" dirty="0">
                <a:solidFill>
                  <a:schemeClr val="lt1"/>
                </a:solidFill>
              </a:rPr>
              <a:t> </a:t>
            </a:r>
            <a:r>
              <a:rPr lang="en-US" sz="1200" i="1" dirty="0" err="1">
                <a:solidFill>
                  <a:schemeClr val="lt1"/>
                </a:solidFill>
              </a:rPr>
              <a:t>Verbindungen</a:t>
            </a:r>
            <a:r>
              <a:rPr lang="en-US" sz="1200" i="1" dirty="0">
                <a:solidFill>
                  <a:schemeClr val="lt1"/>
                </a:solidFill>
              </a:rPr>
              <a:t>?</a:t>
            </a:r>
            <a:endParaRPr sz="1200" i="1" dirty="0">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dirty="0" err="1">
                <a:solidFill>
                  <a:schemeClr val="lt1"/>
                </a:solidFill>
              </a:rPr>
              <a:t>Bipolarzellen</a:t>
            </a:r>
            <a:endParaRPr sz="1200" i="1" dirty="0">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dirty="0">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dirty="0">
                <a:solidFill>
                  <a:schemeClr val="lt1"/>
                </a:solidFill>
              </a:rPr>
              <a:t>An </a:t>
            </a:r>
            <a:r>
              <a:rPr lang="en-US" sz="1200" i="1" dirty="0" err="1">
                <a:solidFill>
                  <a:schemeClr val="lt1"/>
                </a:solidFill>
              </a:rPr>
              <a:t>welcher</a:t>
            </a:r>
            <a:r>
              <a:rPr lang="en-US" sz="1200" i="1" dirty="0">
                <a:solidFill>
                  <a:schemeClr val="lt1"/>
                </a:solidFill>
              </a:rPr>
              <a:t> Stelle </a:t>
            </a:r>
            <a:r>
              <a:rPr lang="en-US" sz="1200" i="1" dirty="0" err="1">
                <a:solidFill>
                  <a:schemeClr val="lt1"/>
                </a:solidFill>
              </a:rPr>
              <a:t>erfolgt</a:t>
            </a:r>
            <a:r>
              <a:rPr lang="en-US" sz="1200" i="1" dirty="0">
                <a:solidFill>
                  <a:schemeClr val="lt1"/>
                </a:solidFill>
              </a:rPr>
              <a:t> die </a:t>
            </a:r>
            <a:r>
              <a:rPr lang="en-US" sz="1200" i="1" dirty="0" err="1">
                <a:solidFill>
                  <a:schemeClr val="lt1"/>
                </a:solidFill>
              </a:rPr>
              <a:t>nächste</a:t>
            </a:r>
            <a:r>
              <a:rPr lang="en-US" sz="1200" i="1" dirty="0">
                <a:solidFill>
                  <a:schemeClr val="lt1"/>
                </a:solidFill>
              </a:rPr>
              <a:t> </a:t>
            </a:r>
            <a:r>
              <a:rPr lang="en-US" sz="1200" i="1" dirty="0" err="1">
                <a:solidFill>
                  <a:schemeClr val="lt1"/>
                </a:solidFill>
              </a:rPr>
              <a:t>synaptische</a:t>
            </a:r>
            <a:r>
              <a:rPr lang="en-US" sz="1200" i="1" dirty="0">
                <a:solidFill>
                  <a:schemeClr val="lt1"/>
                </a:solidFill>
              </a:rPr>
              <a:t> </a:t>
            </a:r>
            <a:r>
              <a:rPr lang="en-US" sz="1200" i="1" dirty="0" err="1">
                <a:solidFill>
                  <a:schemeClr val="lt1"/>
                </a:solidFill>
              </a:rPr>
              <a:t>Verschaltung</a:t>
            </a:r>
            <a:r>
              <a:rPr lang="en-US" sz="1200" i="1" dirty="0">
                <a:solidFill>
                  <a:schemeClr val="lt1"/>
                </a:solidFill>
              </a:rPr>
              <a:t> der </a:t>
            </a:r>
            <a:r>
              <a:rPr lang="en-US" sz="1200" i="1" dirty="0" err="1">
                <a:solidFill>
                  <a:schemeClr val="lt1"/>
                </a:solidFill>
              </a:rPr>
              <a:t>Ganglienzellen</a:t>
            </a:r>
            <a:r>
              <a:rPr lang="en-US" sz="1200" i="1" dirty="0">
                <a:solidFill>
                  <a:schemeClr val="lt1"/>
                </a:solidFill>
              </a:rPr>
              <a:t>?</a:t>
            </a:r>
            <a:endParaRPr sz="1200" i="1" dirty="0">
              <a:solidFill>
                <a:schemeClr val="lt1"/>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dirty="0">
                <a:solidFill>
                  <a:schemeClr val="lt1"/>
                </a:solidFill>
              </a:rPr>
              <a:t>Die </a:t>
            </a:r>
            <a:r>
              <a:rPr lang="en-US" sz="1200" dirty="0" err="1">
                <a:solidFill>
                  <a:schemeClr val="lt1"/>
                </a:solidFill>
              </a:rPr>
              <a:t>meisten</a:t>
            </a:r>
            <a:r>
              <a:rPr lang="en-US" sz="1200" dirty="0">
                <a:solidFill>
                  <a:schemeClr val="lt1"/>
                </a:solidFill>
              </a:rPr>
              <a:t> tun dies </a:t>
            </a:r>
            <a:r>
              <a:rPr lang="en-US" sz="1200" dirty="0" err="1">
                <a:solidFill>
                  <a:schemeClr val="lt1"/>
                </a:solidFill>
              </a:rPr>
              <a:t>im</a:t>
            </a:r>
            <a:r>
              <a:rPr lang="en-US" sz="1200" dirty="0">
                <a:solidFill>
                  <a:schemeClr val="lt1"/>
                </a:solidFill>
              </a:rPr>
              <a:t> Corpus </a:t>
            </a:r>
            <a:r>
              <a:rPr lang="en-US" sz="1200" dirty="0" err="1">
                <a:solidFill>
                  <a:schemeClr val="lt1"/>
                </a:solidFill>
              </a:rPr>
              <a:t>geniculatum</a:t>
            </a:r>
            <a:r>
              <a:rPr lang="en-US" sz="1200" dirty="0">
                <a:solidFill>
                  <a:schemeClr val="lt1"/>
                </a:solidFill>
              </a:rPr>
              <a:t> </a:t>
            </a:r>
            <a:r>
              <a:rPr lang="en-US" sz="1200" dirty="0" err="1">
                <a:solidFill>
                  <a:schemeClr val="lt1"/>
                </a:solidFill>
              </a:rPr>
              <a:t>laterale</a:t>
            </a:r>
            <a:r>
              <a:rPr lang="en-US" sz="1200" dirty="0">
                <a:solidFill>
                  <a:schemeClr val="lt1"/>
                </a:solidFill>
              </a:rPr>
              <a:t>; </a:t>
            </a:r>
            <a:r>
              <a:rPr lang="en-US" sz="1200" dirty="0">
                <a:solidFill>
                  <a:schemeClr val="dk1"/>
                </a:solidFill>
              </a:rPr>
              <a:t>der </a:t>
            </a:r>
            <a:r>
              <a:rPr lang="en-US" sz="1200" dirty="0" err="1">
                <a:solidFill>
                  <a:schemeClr val="dk1"/>
                </a:solidFill>
              </a:rPr>
              <a:t>Großteil</a:t>
            </a:r>
            <a:r>
              <a:rPr lang="en-US" sz="1200" dirty="0">
                <a:solidFill>
                  <a:schemeClr val="dk1"/>
                </a:solidFill>
              </a:rPr>
              <a:t> der </a:t>
            </a:r>
            <a:r>
              <a:rPr lang="en-US" sz="1200" dirty="0" err="1">
                <a:solidFill>
                  <a:schemeClr val="dk1"/>
                </a:solidFill>
              </a:rPr>
              <a:t>verbleibenden</a:t>
            </a:r>
            <a:r>
              <a:rPr lang="en-US" sz="1200" dirty="0">
                <a:solidFill>
                  <a:schemeClr val="dk1"/>
                </a:solidFill>
              </a:rPr>
              <a:t> </a:t>
            </a:r>
            <a:r>
              <a:rPr lang="en-US" sz="1200" dirty="0" err="1">
                <a:solidFill>
                  <a:schemeClr val="dk1"/>
                </a:solidFill>
              </a:rPr>
              <a:t>Ganglienzellaxone</a:t>
            </a:r>
            <a:r>
              <a:rPr lang="en-US" sz="1200" dirty="0">
                <a:solidFill>
                  <a:schemeClr val="dk1"/>
                </a:solidFill>
              </a:rPr>
              <a:t> </a:t>
            </a:r>
            <a:r>
              <a:rPr lang="en-US" sz="1200" dirty="0" err="1">
                <a:solidFill>
                  <a:schemeClr val="dk1"/>
                </a:solidFill>
              </a:rPr>
              <a:t>sind</a:t>
            </a:r>
            <a:r>
              <a:rPr lang="en-US" sz="1200" dirty="0">
                <a:solidFill>
                  <a:schemeClr val="dk1"/>
                </a:solidFill>
              </a:rPr>
              <a:t> am </a:t>
            </a:r>
            <a:r>
              <a:rPr lang="en-US" sz="1200" dirty="0" err="1">
                <a:solidFill>
                  <a:schemeClr val="dk1"/>
                </a:solidFill>
              </a:rPr>
              <a:t>Pupillenlichtreflex</a:t>
            </a:r>
            <a:r>
              <a:rPr lang="en-US" sz="1200" dirty="0">
                <a:solidFill>
                  <a:schemeClr val="dk1"/>
                </a:solidFill>
              </a:rPr>
              <a:t> </a:t>
            </a:r>
            <a:r>
              <a:rPr lang="en-US" sz="1200" dirty="0" err="1">
                <a:solidFill>
                  <a:schemeClr val="dk1"/>
                </a:solidFill>
              </a:rPr>
              <a:t>beteiligt</a:t>
            </a:r>
            <a:r>
              <a:rPr lang="en-US" sz="1200" dirty="0">
                <a:solidFill>
                  <a:schemeClr val="dk1"/>
                </a:solidFill>
              </a:rPr>
              <a:t> und </a:t>
            </a:r>
            <a:r>
              <a:rPr lang="en-US" sz="1200" dirty="0" err="1">
                <a:solidFill>
                  <a:schemeClr val="dk1"/>
                </a:solidFill>
              </a:rPr>
              <a:t>bilden</a:t>
            </a:r>
            <a:r>
              <a:rPr lang="en-US" sz="1200" dirty="0">
                <a:solidFill>
                  <a:schemeClr val="dk1"/>
                </a:solidFill>
              </a:rPr>
              <a:t> </a:t>
            </a:r>
            <a:r>
              <a:rPr lang="en-US" sz="1200" dirty="0" err="1">
                <a:solidFill>
                  <a:schemeClr val="dk1"/>
                </a:solidFill>
              </a:rPr>
              <a:t>Synapsen</a:t>
            </a:r>
            <a:r>
              <a:rPr lang="en-US" sz="1200" dirty="0">
                <a:solidFill>
                  <a:schemeClr val="dk1"/>
                </a:solidFill>
              </a:rPr>
              <a:t> in den </a:t>
            </a:r>
            <a:r>
              <a:rPr lang="en-US" sz="1200" dirty="0" err="1">
                <a:solidFill>
                  <a:schemeClr val="dk1"/>
                </a:solidFill>
              </a:rPr>
              <a:t>Prätectalkernen</a:t>
            </a:r>
            <a:r>
              <a:rPr lang="en-US" sz="1200" dirty="0">
                <a:solidFill>
                  <a:schemeClr val="dk1"/>
                </a:solidFill>
              </a:rPr>
              <a:t> des </a:t>
            </a:r>
            <a:r>
              <a:rPr lang="en-US" sz="1200" dirty="0" err="1">
                <a:solidFill>
                  <a:schemeClr val="dk1"/>
                </a:solidFill>
              </a:rPr>
              <a:t>dorsalen</a:t>
            </a:r>
            <a:r>
              <a:rPr lang="en-US" sz="1200" dirty="0">
                <a:solidFill>
                  <a:schemeClr val="dk1"/>
                </a:solidFill>
              </a:rPr>
              <a:t> </a:t>
            </a:r>
            <a:r>
              <a:rPr lang="en-US" sz="1200" dirty="0" err="1">
                <a:solidFill>
                  <a:schemeClr val="dk1"/>
                </a:solidFill>
              </a:rPr>
              <a:t>Mittelhirns</a:t>
            </a:r>
            <a:r>
              <a:rPr lang="en-US" sz="1200" dirty="0">
                <a:solidFill>
                  <a:srgbClr val="00B0F0"/>
                </a:solidFill>
              </a:rPr>
              <a:t> </a:t>
            </a:r>
            <a:r>
              <a:rPr lang="en-US" sz="1200" b="0" i="0" u="none" strike="noStrike" cap="none" dirty="0">
                <a:solidFill>
                  <a:srgbClr val="00B0F0"/>
                </a:solidFill>
                <a:latin typeface="Arial"/>
                <a:ea typeface="Arial"/>
                <a:cs typeface="Arial"/>
                <a:sym typeface="Arial"/>
              </a:rPr>
              <a:t>; die </a:t>
            </a:r>
            <a:r>
              <a:rPr lang="en-US" sz="1200" b="0" i="0" u="none" strike="noStrike" cap="none" dirty="0" err="1">
                <a:solidFill>
                  <a:srgbClr val="00B0F0"/>
                </a:solidFill>
                <a:latin typeface="Arial"/>
                <a:ea typeface="Arial"/>
                <a:cs typeface="Arial"/>
                <a:sym typeface="Arial"/>
              </a:rPr>
              <a:t>verbleibenden</a:t>
            </a:r>
            <a:r>
              <a:rPr lang="en-US" sz="1200" b="0" i="0" u="none" strike="noStrike" cap="none" dirty="0">
                <a:solidFill>
                  <a:srgbClr val="00B0F0"/>
                </a:solidFill>
                <a:latin typeface="Arial"/>
                <a:ea typeface="Arial"/>
                <a:cs typeface="Arial"/>
                <a:sym typeface="Arial"/>
              </a:rPr>
              <a:t> </a:t>
            </a:r>
            <a:r>
              <a:rPr lang="en-US" sz="1200" b="0" i="0" u="none" strike="noStrike" cap="none" dirty="0" err="1">
                <a:solidFill>
                  <a:srgbClr val="00B0F0"/>
                </a:solidFill>
                <a:latin typeface="Arial"/>
                <a:ea typeface="Arial"/>
                <a:cs typeface="Arial"/>
                <a:sym typeface="Arial"/>
              </a:rPr>
              <a:t>wenigen</a:t>
            </a:r>
            <a:r>
              <a:rPr lang="en-US" sz="1200" b="0" i="0" u="none" strike="noStrike" cap="none" dirty="0">
                <a:solidFill>
                  <a:srgbClr val="00B0F0"/>
                </a:solidFill>
                <a:latin typeface="Arial"/>
                <a:ea typeface="Arial"/>
                <a:cs typeface="Arial"/>
                <a:sym typeface="Arial"/>
              </a:rPr>
              <a:t> </a:t>
            </a:r>
            <a:r>
              <a:rPr lang="en-US" sz="1200" b="0" i="0" u="none" strike="noStrike" cap="none" dirty="0" err="1">
                <a:solidFill>
                  <a:srgbClr val="00B0F0"/>
                </a:solidFill>
                <a:latin typeface="Arial"/>
                <a:ea typeface="Arial"/>
                <a:cs typeface="Arial"/>
                <a:sym typeface="Arial"/>
              </a:rPr>
              <a:t>sind</a:t>
            </a:r>
            <a:r>
              <a:rPr lang="en-US" sz="1200" b="0" i="0" u="none" strike="noStrike" cap="none" dirty="0">
                <a:solidFill>
                  <a:srgbClr val="00B0F0"/>
                </a:solidFill>
                <a:latin typeface="Arial"/>
                <a:ea typeface="Arial"/>
                <a:cs typeface="Arial"/>
                <a:sym typeface="Arial"/>
              </a:rPr>
              <a:t> an </a:t>
            </a:r>
            <a:r>
              <a:rPr lang="en-US" sz="1200" b="0" i="0" u="none" strike="noStrike" cap="none" dirty="0" err="1">
                <a:solidFill>
                  <a:srgbClr val="00B0F0"/>
                </a:solidFill>
                <a:latin typeface="Arial"/>
                <a:ea typeface="Arial"/>
                <a:cs typeface="Arial"/>
                <a:sym typeface="Arial"/>
              </a:rPr>
              <a:t>zirkadianen</a:t>
            </a:r>
            <a:r>
              <a:rPr lang="en-US" sz="1200" b="0" i="0" u="none" strike="noStrike" cap="none" dirty="0">
                <a:solidFill>
                  <a:srgbClr val="00B0F0"/>
                </a:solidFill>
                <a:latin typeface="Arial"/>
                <a:ea typeface="Arial"/>
                <a:cs typeface="Arial"/>
                <a:sym typeface="Arial"/>
              </a:rPr>
              <a:t> </a:t>
            </a:r>
            <a:r>
              <a:rPr lang="en-US" sz="1200" b="0" i="0" u="none" strike="noStrike" cap="none" dirty="0" err="1">
                <a:solidFill>
                  <a:srgbClr val="00B0F0"/>
                </a:solidFill>
                <a:latin typeface="Arial"/>
                <a:ea typeface="Arial"/>
                <a:cs typeface="Arial"/>
                <a:sym typeface="Arial"/>
              </a:rPr>
              <a:t>Rhythmen</a:t>
            </a:r>
            <a:r>
              <a:rPr lang="en-US" sz="1200" b="0" i="0" u="none" strike="noStrike" cap="none" dirty="0">
                <a:solidFill>
                  <a:srgbClr val="00B0F0"/>
                </a:solidFill>
                <a:latin typeface="Arial"/>
                <a:ea typeface="Arial"/>
                <a:cs typeface="Arial"/>
                <a:sym typeface="Arial"/>
              </a:rPr>
              <a:t> </a:t>
            </a:r>
            <a:r>
              <a:rPr lang="en-US" sz="1200" b="0" i="0" u="none" strike="noStrike" cap="none" dirty="0" err="1">
                <a:solidFill>
                  <a:srgbClr val="00B0F0"/>
                </a:solidFill>
                <a:latin typeface="Arial"/>
                <a:ea typeface="Arial"/>
                <a:cs typeface="Arial"/>
                <a:sym typeface="Arial"/>
              </a:rPr>
              <a:t>beteiligt</a:t>
            </a:r>
            <a:r>
              <a:rPr lang="en-US" sz="1200" b="0" i="0" u="none" strike="noStrike" cap="none" dirty="0">
                <a:solidFill>
                  <a:srgbClr val="00B0F0"/>
                </a:solidFill>
                <a:latin typeface="Arial"/>
                <a:ea typeface="Arial"/>
                <a:cs typeface="Arial"/>
                <a:sym typeface="Arial"/>
              </a:rPr>
              <a:t> und </a:t>
            </a:r>
            <a:r>
              <a:rPr lang="en-US" sz="1200" b="0" i="0" u="none" strike="noStrike" cap="none" dirty="0" err="1">
                <a:solidFill>
                  <a:srgbClr val="00B0F0"/>
                </a:solidFill>
                <a:latin typeface="Arial"/>
                <a:ea typeface="Arial"/>
                <a:cs typeface="Arial"/>
                <a:sym typeface="Arial"/>
              </a:rPr>
              <a:t>bilden</a:t>
            </a:r>
            <a:r>
              <a:rPr lang="en-US" sz="1200" b="0" i="0" u="none" strike="noStrike" cap="none" dirty="0">
                <a:solidFill>
                  <a:srgbClr val="00B0F0"/>
                </a:solidFill>
                <a:latin typeface="Arial"/>
                <a:ea typeface="Arial"/>
                <a:cs typeface="Arial"/>
                <a:sym typeface="Arial"/>
              </a:rPr>
              <a:t> </a:t>
            </a:r>
            <a:r>
              <a:rPr lang="en-US" sz="1200" b="0" i="0" u="none" strike="noStrike" cap="none" dirty="0" err="1">
                <a:solidFill>
                  <a:srgbClr val="00B0F0"/>
                </a:solidFill>
                <a:latin typeface="Arial"/>
                <a:ea typeface="Arial"/>
                <a:cs typeface="Arial"/>
                <a:sym typeface="Arial"/>
              </a:rPr>
              <a:t>Synapsen</a:t>
            </a:r>
            <a:r>
              <a:rPr lang="en-US" sz="1200" b="0" i="0" u="none" strike="noStrike" cap="none" dirty="0">
                <a:solidFill>
                  <a:srgbClr val="00B0F0"/>
                </a:solidFill>
                <a:latin typeface="Arial"/>
                <a:ea typeface="Arial"/>
                <a:cs typeface="Arial"/>
                <a:sym typeface="Arial"/>
              </a:rPr>
              <a:t> </a:t>
            </a:r>
            <a:r>
              <a:rPr lang="en-US" sz="1200" b="0" i="0" u="none" strike="noStrike" cap="none" dirty="0" err="1">
                <a:solidFill>
                  <a:srgbClr val="00B0F0"/>
                </a:solidFill>
                <a:latin typeface="Arial"/>
                <a:ea typeface="Arial"/>
                <a:cs typeface="Arial"/>
                <a:sym typeface="Arial"/>
              </a:rPr>
              <a:t>im</a:t>
            </a:r>
            <a:r>
              <a:rPr lang="en-US" sz="1200" b="0" i="0" u="none" strike="noStrike" cap="none" dirty="0">
                <a:solidFill>
                  <a:srgbClr val="00B0F0"/>
                </a:solidFill>
                <a:latin typeface="Arial"/>
                <a:ea typeface="Arial"/>
                <a:cs typeface="Arial"/>
                <a:sym typeface="Arial"/>
              </a:rPr>
              <a:t> Hypothalamus</a:t>
            </a:r>
            <a:endParaRPr dirty="0"/>
          </a:p>
        </p:txBody>
      </p:sp>
      <p:cxnSp>
        <p:nvCxnSpPr>
          <p:cNvPr id="284" name="Google Shape;284;p13"/>
          <p:cNvCxnSpPr/>
          <p:nvPr/>
        </p:nvCxnSpPr>
        <p:spPr>
          <a:xfrm rot="10800000" flipH="1">
            <a:off x="3886200" y="487362"/>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85" name="Google Shape;285;p13"/>
          <p:cNvSpPr/>
          <p:nvPr/>
        </p:nvSpPr>
        <p:spPr>
          <a:xfrm>
            <a:off x="2858676" y="4329343"/>
            <a:ext cx="1524000"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286" name="Google Shape;286;p13"/>
          <p:cNvSpPr/>
          <p:nvPr/>
        </p:nvSpPr>
        <p:spPr>
          <a:xfrm>
            <a:off x="3131969" y="4181048"/>
            <a:ext cx="1222405"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287" name="Google Shape;287;p13"/>
          <p:cNvSpPr/>
          <p:nvPr/>
        </p:nvSpPr>
        <p:spPr>
          <a:xfrm>
            <a:off x="1266972" y="4215043"/>
            <a:ext cx="1222405" cy="1143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2" name="Google Shape;169;p2">
            <a:extLst>
              <a:ext uri="{FF2B5EF4-FFF2-40B4-BE49-F238E27FC236}">
                <a16:creationId xmlns:a16="http://schemas.microsoft.com/office/drawing/2014/main" id="{A839317B-6E77-170D-A533-752289F533A0}"/>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2625A1D2-1FCF-583D-746B-42D74B7496C4}"/>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295" name="Google Shape;295;p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14</a:t>
            </a:fld>
            <a:endParaRPr sz="1000" b="0" i="0" u="none" strike="noStrike" cap="none">
              <a:solidFill>
                <a:schemeClr val="dk1"/>
              </a:solidFill>
              <a:latin typeface="Arial"/>
              <a:ea typeface="Arial"/>
              <a:cs typeface="Arial"/>
              <a:sym typeface="Arial"/>
            </a:endParaRPr>
          </a:p>
        </p:txBody>
      </p:sp>
      <p:sp>
        <p:nvSpPr>
          <p:cNvPr id="296" name="Google Shape;296;p14"/>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Wofür steht </a:t>
            </a:r>
            <a:r>
              <a:rPr lang="en-US" sz="1200" b="0" i="0" u="none" strike="noStrike" cap="none">
                <a:solidFill>
                  <a:schemeClr val="lt1"/>
                </a:solidFill>
                <a:latin typeface="Arial"/>
                <a:ea typeface="Arial"/>
                <a:cs typeface="Arial"/>
                <a:sym typeface="Arial"/>
              </a:rPr>
              <a:t>RNFL</a:t>
            </a:r>
            <a:r>
              <a:rPr lang="en-US" sz="1200" b="0" i="1" u="none" strike="noStrike" cap="none">
                <a:solidFill>
                  <a:schemeClr val="lt1"/>
                </a:solidFill>
                <a:latin typeface="Arial"/>
                <a:ea typeface="Arial"/>
                <a:cs typeface="Arial"/>
                <a:sym typeface="Arial"/>
              </a:rPr>
              <a:t>?</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Retinale Nervenfaserschicht</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Welche Art von Zellen bildet die Netzhautnervenfasern?</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Ganglienzellen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Welcher Teil der Ganglienzelle bildet die „Fasern“ in der RNFL?</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Das Axon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Die meisten tun dies am lateralen Genikularkern (LGN); </a:t>
            </a:r>
            <a:r>
              <a:rPr lang="en-US" sz="1200">
                <a:solidFill>
                  <a:schemeClr val="dk1"/>
                </a:solidFill>
              </a:rPr>
              <a:t>der Großteil der verbleibenden Ganglienzellaxone sind am Pupillenlichtreflex beteiligt und bilden Synapsen in den Prätectalkernen des dorsalen Mittelhirns</a:t>
            </a:r>
            <a:r>
              <a:rPr lang="en-US" sz="1200" b="0" i="0" u="none" strike="noStrike" cap="none">
                <a:solidFill>
                  <a:srgbClr val="00B0F0"/>
                </a:solidFill>
                <a:latin typeface="Arial"/>
                <a:ea typeface="Arial"/>
                <a:cs typeface="Arial"/>
                <a:sym typeface="Arial"/>
              </a:rPr>
              <a:t> die verbleibenden wenigen sind an zirkadianen Rhythmen beteiligt und bilden Synapsen im Hypothalamus</a:t>
            </a:r>
            <a:endParaRPr/>
          </a:p>
        </p:txBody>
      </p:sp>
      <p:cxnSp>
        <p:nvCxnSpPr>
          <p:cNvPr id="297" name="Google Shape;297;p14"/>
          <p:cNvCxnSpPr/>
          <p:nvPr/>
        </p:nvCxnSpPr>
        <p:spPr>
          <a:xfrm rot="10800000" flipH="1">
            <a:off x="3888954" y="53975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FA6A48D1-A937-4DDA-094D-8090C22D5EE7}"/>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B5D0D31B-5FC2-181D-0923-8FE75B155B53}"/>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sz="3500" b="0"/>
          </a:p>
        </p:txBody>
      </p:sp>
      <p:sp>
        <p:nvSpPr>
          <p:cNvPr id="305" name="Google Shape;305;p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15</a:t>
            </a:fld>
            <a:endParaRPr sz="1000" b="0" i="0" u="none" strike="noStrike" cap="none">
              <a:solidFill>
                <a:schemeClr val="dk1"/>
              </a:solidFill>
              <a:latin typeface="Arial"/>
              <a:ea typeface="Arial"/>
              <a:cs typeface="Arial"/>
              <a:sym typeface="Arial"/>
            </a:endParaRPr>
          </a:p>
        </p:txBody>
      </p:sp>
      <p:sp>
        <p:nvSpPr>
          <p:cNvPr id="306" name="Google Shape;306;p15"/>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 Art von Zellen bildet die Netzhautnervenfasern?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Teil der Ganglienzelle bildet die „Fasern“ in der RNFL?</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welcher Art von Netzhautzellen bilden Ganglienzellen in erster Linie Synapsen?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Bipolare 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 bilden die Ganglienzellen als Nächstes Synapsen?</a:t>
            </a:r>
            <a:endParaRPr>
              <a:solidFill>
                <a:schemeClr val="dk1"/>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Die meisten tun dies am lateralen Genikularkern (LGN); </a:t>
            </a:r>
            <a:r>
              <a:rPr lang="en-US" sz="1200">
                <a:solidFill>
                  <a:schemeClr val="dk1"/>
                </a:solidFill>
              </a:rPr>
              <a:t>der Großteil der verbleibenden Ganglienzellaxone sind am Pupillenlichtreflex beteiligt und bilden Synapsen in den Prätectalkernen des dorsalen Mittelhirns;</a:t>
            </a:r>
            <a:r>
              <a:rPr lang="en-US" sz="1200">
                <a:solidFill>
                  <a:srgbClr val="00B0F0"/>
                </a:solidFill>
              </a:rPr>
              <a:t> </a:t>
            </a:r>
            <a:r>
              <a:rPr lang="en-US" sz="1200" b="0" i="0" u="none" strike="noStrike" cap="none">
                <a:solidFill>
                  <a:schemeClr val="dk1"/>
                </a:solidFill>
                <a:latin typeface="Arial"/>
                <a:ea typeface="Arial"/>
                <a:cs typeface="Arial"/>
                <a:sym typeface="Arial"/>
              </a:rPr>
              <a:t> </a:t>
            </a:r>
            <a:r>
              <a:rPr lang="en-US" sz="1200">
                <a:solidFill>
                  <a:schemeClr val="lt1"/>
                </a:solidFill>
              </a:rPr>
              <a:t>die übrigen wenigen Ganglienzellen sind an der Regulation zirkadianer Rhythmen beteiligt und bilden Synapsen im Hypothalamus.</a:t>
            </a:r>
            <a:endParaRPr/>
          </a:p>
        </p:txBody>
      </p:sp>
      <p:cxnSp>
        <p:nvCxnSpPr>
          <p:cNvPr id="307" name="Google Shape;307;p15"/>
          <p:cNvCxnSpPr/>
          <p:nvPr/>
        </p:nvCxnSpPr>
        <p:spPr>
          <a:xfrm rot="10800000" flipH="1">
            <a:off x="4028502" y="53975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308" name="Google Shape;308;p15"/>
          <p:cNvSpPr/>
          <p:nvPr/>
        </p:nvSpPr>
        <p:spPr>
          <a:xfrm>
            <a:off x="1198964" y="4499750"/>
            <a:ext cx="1328738" cy="2286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b="0" i="0" u="none" strike="noStrike" cap="none">
                <a:solidFill>
                  <a:schemeClr val="dk1"/>
                </a:solidFill>
                <a:latin typeface="Arial"/>
                <a:ea typeface="Arial"/>
                <a:cs typeface="Arial"/>
                <a:sym typeface="Arial"/>
              </a:rPr>
              <a:t>ein Wort</a:t>
            </a:r>
            <a:endParaRPr/>
          </a:p>
        </p:txBody>
      </p:sp>
      <p:sp>
        <p:nvSpPr>
          <p:cNvPr id="2" name="Google Shape;169;p2">
            <a:extLst>
              <a:ext uri="{FF2B5EF4-FFF2-40B4-BE49-F238E27FC236}">
                <a16:creationId xmlns:a16="http://schemas.microsoft.com/office/drawing/2014/main" id="{ED244546-B6B2-0C95-96DD-919E3251EC11}"/>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9829D88A-0AAA-14BD-D271-FF45DD62203A}"/>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316" name="Google Shape;316;p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16</a:t>
            </a:fld>
            <a:endParaRPr sz="1000" b="0" i="0" u="none" strike="noStrike" cap="none">
              <a:solidFill>
                <a:schemeClr val="dk1"/>
              </a:solidFill>
              <a:latin typeface="Arial"/>
              <a:ea typeface="Arial"/>
              <a:cs typeface="Arial"/>
              <a:sym typeface="Arial"/>
            </a:endParaRPr>
          </a:p>
        </p:txBody>
      </p:sp>
      <p:sp>
        <p:nvSpPr>
          <p:cNvPr id="317" name="Google Shape;317;p16"/>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 Art von Zellen bildet die Netzhautnervenfasern?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Teil der Ganglienzelle bildet die „Fasern“ in der RNFL?</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welcher Art von Netzhautzellen bilden Ganglienzellen in erster Linie Synapsen?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Bipolare 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 bilden die Ganglienzellen als Nächstes Synapsen?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Die meisten tun dies am lateralen Genikularkern (LGN); </a:t>
            </a:r>
            <a:r>
              <a:rPr lang="en-US" sz="1200">
                <a:solidFill>
                  <a:schemeClr val="dk1"/>
                </a:solidFill>
              </a:rPr>
              <a:t>der Großteil der verbleibenden Ganglienzellaxone sind am Pupillenlichtreflex beteiligt und bilden Synapsen in den Prätectalkernen des dorsalen Mittelhirns;</a:t>
            </a:r>
            <a:r>
              <a:rPr lang="en-US" sz="1200">
                <a:solidFill>
                  <a:srgbClr val="00B0F0"/>
                </a:solidFill>
              </a:rPr>
              <a:t> </a:t>
            </a:r>
            <a:r>
              <a:rPr lang="en-US" sz="1200">
                <a:solidFill>
                  <a:schemeClr val="dk1"/>
                </a:solidFill>
              </a:rPr>
              <a:t> </a:t>
            </a:r>
            <a:r>
              <a:rPr lang="en-US" sz="1200">
                <a:solidFill>
                  <a:schemeClr val="lt1"/>
                </a:solidFill>
              </a:rPr>
              <a:t>die übrigen wenigen Ganglienzellen sind an der Regulation zirkadianer Rhythmen beteiligt und bilden Synapsen im Hypothalamus.</a:t>
            </a:r>
            <a:endParaRPr sz="1200" i="1">
              <a:solidFill>
                <a:schemeClr val="lt1"/>
              </a:solidFill>
            </a:endParaRPr>
          </a:p>
        </p:txBody>
      </p:sp>
      <p:cxnSp>
        <p:nvCxnSpPr>
          <p:cNvPr id="318" name="Google Shape;318;p16"/>
          <p:cNvCxnSpPr/>
          <p:nvPr/>
        </p:nvCxnSpPr>
        <p:spPr>
          <a:xfrm rot="10800000" flipH="1">
            <a:off x="3944038" y="53975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4FC61E32-F71A-E42C-D297-3D641F2601C0}"/>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A8A8C48A-1672-5973-364E-B8F41C558A0E}"/>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cxnSp>
        <p:nvCxnSpPr>
          <p:cNvPr id="323" name="Google Shape;323;p17"/>
          <p:cNvCxnSpPr/>
          <p:nvPr/>
        </p:nvCxnSpPr>
        <p:spPr>
          <a:xfrm>
            <a:off x="6400800" y="2743200"/>
            <a:ext cx="0" cy="1295400"/>
          </a:xfrm>
          <a:prstGeom prst="straightConnector1">
            <a:avLst/>
          </a:prstGeom>
          <a:noFill/>
          <a:ln w="28575" cap="flat" cmpd="sng">
            <a:solidFill>
              <a:schemeClr val="dk1"/>
            </a:solidFill>
            <a:prstDash val="solid"/>
            <a:round/>
            <a:headEnd type="none" w="med" len="med"/>
            <a:tailEnd type="none" w="med" len="med"/>
          </a:ln>
        </p:spPr>
      </p:cxnSp>
      <p:sp>
        <p:nvSpPr>
          <p:cNvPr id="324" name="Google Shape;324;p17"/>
          <p:cNvSpPr txBox="1"/>
          <p:nvPr/>
        </p:nvSpPr>
        <p:spPr>
          <a:xfrm>
            <a:off x="1104900" y="5651500"/>
            <a:ext cx="6934200" cy="5799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Photorezeptoren, Bipolarzellen und Ganglienzellen bilden den sogenannten </a:t>
            </a:r>
            <a:r>
              <a:rPr lang="en-US" sz="1200" b="1" i="1">
                <a:solidFill>
                  <a:schemeClr val="dk1"/>
                </a:solidFill>
              </a:rPr>
              <a:t>vertikalen Weg der Retina.</a:t>
            </a:r>
            <a:r>
              <a:rPr lang="en-US" sz="1200">
                <a:solidFill>
                  <a:srgbClr val="0000FF"/>
                </a:solidFill>
              </a:rPr>
              <a:t> Die Bezeichnung „vertikal“ bezieht sich darauf, dass dieser die direkte Verschaltung von der Lichtstimulation bis zum ZNS darstellt.</a:t>
            </a:r>
            <a:r>
              <a:rPr lang="en-US" sz="1200" b="0" i="0" u="none" strike="noStrike" cap="none">
                <a:solidFill>
                  <a:srgbClr val="0000FF"/>
                </a:solidFill>
                <a:latin typeface="Arial"/>
                <a:ea typeface="Arial"/>
                <a:cs typeface="Arial"/>
                <a:sym typeface="Arial"/>
              </a:rPr>
              <a:t> </a:t>
            </a:r>
            <a:endParaRPr/>
          </a:p>
        </p:txBody>
      </p:sp>
      <p:sp>
        <p:nvSpPr>
          <p:cNvPr id="325" name="Google Shape;325;p17"/>
          <p:cNvSpPr/>
          <p:nvPr/>
        </p:nvSpPr>
        <p:spPr>
          <a:xfrm>
            <a:off x="6172200" y="3276600"/>
            <a:ext cx="457200" cy="381000"/>
          </a:xfrm>
          <a:prstGeom prst="star32">
            <a:avLst>
              <a:gd name="adj" fmla="val 37500"/>
            </a:avLst>
          </a:prstGeom>
          <a:solidFill>
            <a:schemeClr val="accen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cxnSp>
        <p:nvCxnSpPr>
          <p:cNvPr id="326" name="Google Shape;326;p17"/>
          <p:cNvCxnSpPr/>
          <p:nvPr/>
        </p:nvCxnSpPr>
        <p:spPr>
          <a:xfrm flipH="1">
            <a:off x="6324600" y="4038600"/>
            <a:ext cx="76200" cy="152400"/>
          </a:xfrm>
          <a:prstGeom prst="straightConnector1">
            <a:avLst/>
          </a:prstGeom>
          <a:noFill/>
          <a:ln w="9525" cap="flat" cmpd="sng">
            <a:solidFill>
              <a:schemeClr val="dk1"/>
            </a:solidFill>
            <a:prstDash val="solid"/>
            <a:round/>
            <a:headEnd type="none" w="med" len="med"/>
            <a:tailEnd type="none" w="med" len="med"/>
          </a:ln>
        </p:spPr>
      </p:cxnSp>
      <p:cxnSp>
        <p:nvCxnSpPr>
          <p:cNvPr id="327" name="Google Shape;327;p17"/>
          <p:cNvCxnSpPr/>
          <p:nvPr/>
        </p:nvCxnSpPr>
        <p:spPr>
          <a:xfrm>
            <a:off x="6400800" y="4038600"/>
            <a:ext cx="76200" cy="152400"/>
          </a:xfrm>
          <a:prstGeom prst="straightConnector1">
            <a:avLst/>
          </a:prstGeom>
          <a:noFill/>
          <a:ln w="9525" cap="flat" cmpd="sng">
            <a:solidFill>
              <a:schemeClr val="dk1"/>
            </a:solidFill>
            <a:prstDash val="solid"/>
            <a:round/>
            <a:headEnd type="none" w="med" len="med"/>
            <a:tailEnd type="none" w="med" len="med"/>
          </a:ln>
        </p:spPr>
      </p:cxnSp>
      <p:grpSp>
        <p:nvGrpSpPr>
          <p:cNvPr id="328" name="Google Shape;328;p17"/>
          <p:cNvGrpSpPr/>
          <p:nvPr/>
        </p:nvGrpSpPr>
        <p:grpSpPr>
          <a:xfrm rot="10800000">
            <a:off x="6324600" y="2590800"/>
            <a:ext cx="152400" cy="152400"/>
            <a:chOff x="4080" y="2640"/>
            <a:chExt cx="96" cy="96"/>
          </a:xfrm>
        </p:grpSpPr>
        <p:cxnSp>
          <p:nvCxnSpPr>
            <p:cNvPr id="329" name="Google Shape;329;p17"/>
            <p:cNvCxnSpPr/>
            <p:nvPr/>
          </p:nvCxnSpPr>
          <p:spPr>
            <a:xfrm flipH="1">
              <a:off x="4080" y="2640"/>
              <a:ext cx="48" cy="96"/>
            </a:xfrm>
            <a:prstGeom prst="straightConnector1">
              <a:avLst/>
            </a:prstGeom>
            <a:noFill/>
            <a:ln w="9525" cap="flat" cmpd="sng">
              <a:solidFill>
                <a:schemeClr val="dk1"/>
              </a:solidFill>
              <a:prstDash val="solid"/>
              <a:round/>
              <a:headEnd type="none" w="med" len="med"/>
              <a:tailEnd type="none" w="med" len="med"/>
            </a:ln>
          </p:spPr>
        </p:cxnSp>
        <p:cxnSp>
          <p:nvCxnSpPr>
            <p:cNvPr id="330" name="Google Shape;330;p17"/>
            <p:cNvCxnSpPr/>
            <p:nvPr/>
          </p:nvCxnSpPr>
          <p:spPr>
            <a:xfrm>
              <a:off x="4128" y="2640"/>
              <a:ext cx="48" cy="96"/>
            </a:xfrm>
            <a:prstGeom prst="straightConnector1">
              <a:avLst/>
            </a:prstGeom>
            <a:noFill/>
            <a:ln w="9525" cap="flat" cmpd="sng">
              <a:solidFill>
                <a:schemeClr val="dk1"/>
              </a:solidFill>
              <a:prstDash val="solid"/>
              <a:round/>
              <a:headEnd type="none" w="med" len="med"/>
              <a:tailEnd type="none" w="med" len="med"/>
            </a:ln>
          </p:spPr>
        </p:cxnSp>
      </p:grpSp>
      <p:cxnSp>
        <p:nvCxnSpPr>
          <p:cNvPr id="331" name="Google Shape;331;p17"/>
          <p:cNvCxnSpPr/>
          <p:nvPr/>
        </p:nvCxnSpPr>
        <p:spPr>
          <a:xfrm>
            <a:off x="8229600" y="2819400"/>
            <a:ext cx="0" cy="1295400"/>
          </a:xfrm>
          <a:prstGeom prst="straightConnector1">
            <a:avLst/>
          </a:prstGeom>
          <a:noFill/>
          <a:ln w="28575" cap="flat" cmpd="sng">
            <a:solidFill>
              <a:schemeClr val="dk1"/>
            </a:solidFill>
            <a:prstDash val="solid"/>
            <a:round/>
            <a:headEnd type="none" w="med" len="med"/>
            <a:tailEnd type="none" w="med" len="med"/>
          </a:ln>
        </p:spPr>
      </p:cxnSp>
      <p:sp>
        <p:nvSpPr>
          <p:cNvPr id="332" name="Google Shape;332;p17"/>
          <p:cNvSpPr/>
          <p:nvPr/>
        </p:nvSpPr>
        <p:spPr>
          <a:xfrm>
            <a:off x="8001000" y="3276600"/>
            <a:ext cx="457200" cy="381000"/>
          </a:xfrm>
          <a:prstGeom prst="star32">
            <a:avLst>
              <a:gd name="adj" fmla="val 37500"/>
            </a:avLst>
          </a:prstGeom>
          <a:solidFill>
            <a:schemeClr val="accent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cxnSp>
        <p:nvCxnSpPr>
          <p:cNvPr id="333" name="Google Shape;333;p17"/>
          <p:cNvCxnSpPr/>
          <p:nvPr/>
        </p:nvCxnSpPr>
        <p:spPr>
          <a:xfrm flipH="1">
            <a:off x="8153400" y="4114800"/>
            <a:ext cx="76200" cy="152400"/>
          </a:xfrm>
          <a:prstGeom prst="straightConnector1">
            <a:avLst/>
          </a:prstGeom>
          <a:noFill/>
          <a:ln w="9525" cap="flat" cmpd="sng">
            <a:solidFill>
              <a:schemeClr val="dk1"/>
            </a:solidFill>
            <a:prstDash val="solid"/>
            <a:round/>
            <a:headEnd type="none" w="med" len="med"/>
            <a:tailEnd type="none" w="med" len="med"/>
          </a:ln>
        </p:spPr>
      </p:cxnSp>
      <p:cxnSp>
        <p:nvCxnSpPr>
          <p:cNvPr id="334" name="Google Shape;334;p17"/>
          <p:cNvCxnSpPr/>
          <p:nvPr/>
        </p:nvCxnSpPr>
        <p:spPr>
          <a:xfrm>
            <a:off x="8229600" y="4114800"/>
            <a:ext cx="76200" cy="152400"/>
          </a:xfrm>
          <a:prstGeom prst="straightConnector1">
            <a:avLst/>
          </a:prstGeom>
          <a:noFill/>
          <a:ln w="9525" cap="flat" cmpd="sng">
            <a:solidFill>
              <a:schemeClr val="dk1"/>
            </a:solidFill>
            <a:prstDash val="solid"/>
            <a:round/>
            <a:headEnd type="none" w="med" len="med"/>
            <a:tailEnd type="none" w="med" len="med"/>
          </a:ln>
        </p:spPr>
      </p:cxnSp>
      <p:grpSp>
        <p:nvGrpSpPr>
          <p:cNvPr id="335" name="Google Shape;335;p17"/>
          <p:cNvGrpSpPr/>
          <p:nvPr/>
        </p:nvGrpSpPr>
        <p:grpSpPr>
          <a:xfrm rot="10800000">
            <a:off x="8153400" y="2667000"/>
            <a:ext cx="152400" cy="152400"/>
            <a:chOff x="4080" y="2640"/>
            <a:chExt cx="96" cy="96"/>
          </a:xfrm>
        </p:grpSpPr>
        <p:cxnSp>
          <p:nvCxnSpPr>
            <p:cNvPr id="336" name="Google Shape;336;p17"/>
            <p:cNvCxnSpPr/>
            <p:nvPr/>
          </p:nvCxnSpPr>
          <p:spPr>
            <a:xfrm flipH="1">
              <a:off x="4080" y="2640"/>
              <a:ext cx="48" cy="96"/>
            </a:xfrm>
            <a:prstGeom prst="straightConnector1">
              <a:avLst/>
            </a:prstGeom>
            <a:noFill/>
            <a:ln w="9525" cap="flat" cmpd="sng">
              <a:solidFill>
                <a:schemeClr val="dk1"/>
              </a:solidFill>
              <a:prstDash val="solid"/>
              <a:round/>
              <a:headEnd type="none" w="med" len="med"/>
              <a:tailEnd type="none" w="med" len="med"/>
            </a:ln>
          </p:spPr>
        </p:cxnSp>
        <p:cxnSp>
          <p:nvCxnSpPr>
            <p:cNvPr id="337" name="Google Shape;337;p17"/>
            <p:cNvCxnSpPr/>
            <p:nvPr/>
          </p:nvCxnSpPr>
          <p:spPr>
            <a:xfrm>
              <a:off x="4128" y="2640"/>
              <a:ext cx="48" cy="96"/>
            </a:xfrm>
            <a:prstGeom prst="straightConnector1">
              <a:avLst/>
            </a:prstGeom>
            <a:noFill/>
            <a:ln w="9525" cap="flat" cmpd="sng">
              <a:solidFill>
                <a:schemeClr val="dk1"/>
              </a:solidFill>
              <a:prstDash val="solid"/>
              <a:round/>
              <a:headEnd type="none" w="med" len="med"/>
              <a:tailEnd type="none" w="med" len="med"/>
            </a:ln>
          </p:spPr>
        </p:cxnSp>
      </p:grpSp>
      <p:cxnSp>
        <p:nvCxnSpPr>
          <p:cNvPr id="338" name="Google Shape;338;p17"/>
          <p:cNvCxnSpPr/>
          <p:nvPr/>
        </p:nvCxnSpPr>
        <p:spPr>
          <a:xfrm>
            <a:off x="6400800" y="4419600"/>
            <a:ext cx="0" cy="609600"/>
          </a:xfrm>
          <a:prstGeom prst="straightConnector1">
            <a:avLst/>
          </a:prstGeom>
          <a:noFill/>
          <a:ln w="28575" cap="flat" cmpd="sng">
            <a:solidFill>
              <a:schemeClr val="dk1"/>
            </a:solidFill>
            <a:prstDash val="solid"/>
            <a:round/>
            <a:headEnd type="none" w="med" len="med"/>
            <a:tailEnd type="none" w="med" len="med"/>
          </a:ln>
        </p:spPr>
      </p:cxnSp>
      <p:grpSp>
        <p:nvGrpSpPr>
          <p:cNvPr id="339" name="Google Shape;339;p17"/>
          <p:cNvGrpSpPr/>
          <p:nvPr/>
        </p:nvGrpSpPr>
        <p:grpSpPr>
          <a:xfrm rot="10800000">
            <a:off x="6324600" y="4267200"/>
            <a:ext cx="152400" cy="152400"/>
            <a:chOff x="4080" y="2640"/>
            <a:chExt cx="96" cy="96"/>
          </a:xfrm>
        </p:grpSpPr>
        <p:cxnSp>
          <p:nvCxnSpPr>
            <p:cNvPr id="340" name="Google Shape;340;p17"/>
            <p:cNvCxnSpPr/>
            <p:nvPr/>
          </p:nvCxnSpPr>
          <p:spPr>
            <a:xfrm flipH="1">
              <a:off x="4080" y="2640"/>
              <a:ext cx="48" cy="96"/>
            </a:xfrm>
            <a:prstGeom prst="straightConnector1">
              <a:avLst/>
            </a:prstGeom>
            <a:noFill/>
            <a:ln w="9525" cap="flat" cmpd="sng">
              <a:solidFill>
                <a:schemeClr val="dk1"/>
              </a:solidFill>
              <a:prstDash val="solid"/>
              <a:round/>
              <a:headEnd type="none" w="med" len="med"/>
              <a:tailEnd type="none" w="med" len="med"/>
            </a:ln>
          </p:spPr>
        </p:cxnSp>
        <p:cxnSp>
          <p:nvCxnSpPr>
            <p:cNvPr id="341" name="Google Shape;341;p17"/>
            <p:cNvCxnSpPr/>
            <p:nvPr/>
          </p:nvCxnSpPr>
          <p:spPr>
            <a:xfrm>
              <a:off x="4128" y="2640"/>
              <a:ext cx="48" cy="96"/>
            </a:xfrm>
            <a:prstGeom prst="straightConnector1">
              <a:avLst/>
            </a:prstGeom>
            <a:noFill/>
            <a:ln w="9525" cap="flat" cmpd="sng">
              <a:solidFill>
                <a:schemeClr val="dk1"/>
              </a:solidFill>
              <a:prstDash val="solid"/>
              <a:round/>
              <a:headEnd type="none" w="med" len="med"/>
              <a:tailEnd type="none" w="med" len="med"/>
            </a:ln>
          </p:spPr>
        </p:cxnSp>
      </p:grpSp>
      <p:pic>
        <p:nvPicPr>
          <p:cNvPr id="342" name="Google Shape;342;p17" descr="MCED00213_0000[1]"/>
          <p:cNvPicPr preferRelativeResize="0"/>
          <p:nvPr/>
        </p:nvPicPr>
        <p:blipFill rotWithShape="1">
          <a:blip r:embed="rId3">
            <a:alphaModFix/>
          </a:blip>
          <a:srcRect/>
          <a:stretch/>
        </p:blipFill>
        <p:spPr>
          <a:xfrm rot="10800000">
            <a:off x="6248400" y="4953000"/>
            <a:ext cx="355600" cy="328613"/>
          </a:xfrm>
          <a:prstGeom prst="rect">
            <a:avLst/>
          </a:prstGeom>
          <a:noFill/>
          <a:ln>
            <a:noFill/>
          </a:ln>
        </p:spPr>
      </p:pic>
      <p:cxnSp>
        <p:nvCxnSpPr>
          <p:cNvPr id="343" name="Google Shape;343;p17"/>
          <p:cNvCxnSpPr/>
          <p:nvPr/>
        </p:nvCxnSpPr>
        <p:spPr>
          <a:xfrm flipH="1">
            <a:off x="6324600" y="2362200"/>
            <a:ext cx="76200" cy="152400"/>
          </a:xfrm>
          <a:prstGeom prst="straightConnector1">
            <a:avLst/>
          </a:prstGeom>
          <a:noFill/>
          <a:ln w="9525" cap="flat" cmpd="sng">
            <a:solidFill>
              <a:schemeClr val="dk1"/>
            </a:solidFill>
            <a:prstDash val="solid"/>
            <a:round/>
            <a:headEnd type="none" w="med" len="med"/>
            <a:tailEnd type="none" w="med" len="med"/>
          </a:ln>
        </p:spPr>
      </p:cxnSp>
      <p:cxnSp>
        <p:nvCxnSpPr>
          <p:cNvPr id="344" name="Google Shape;344;p17"/>
          <p:cNvCxnSpPr/>
          <p:nvPr/>
        </p:nvCxnSpPr>
        <p:spPr>
          <a:xfrm>
            <a:off x="6400800" y="2362200"/>
            <a:ext cx="76200" cy="152400"/>
          </a:xfrm>
          <a:prstGeom prst="straightConnector1">
            <a:avLst/>
          </a:prstGeom>
          <a:noFill/>
          <a:ln w="9525" cap="flat" cmpd="sng">
            <a:solidFill>
              <a:schemeClr val="dk1"/>
            </a:solidFill>
            <a:prstDash val="solid"/>
            <a:round/>
            <a:headEnd type="none" w="med" len="med"/>
            <a:tailEnd type="none" w="med" len="med"/>
          </a:ln>
        </p:spPr>
      </p:cxnSp>
      <p:cxnSp>
        <p:nvCxnSpPr>
          <p:cNvPr id="345" name="Google Shape;345;p17"/>
          <p:cNvCxnSpPr/>
          <p:nvPr/>
        </p:nvCxnSpPr>
        <p:spPr>
          <a:xfrm rot="10800000">
            <a:off x="6400800" y="1828800"/>
            <a:ext cx="0" cy="533400"/>
          </a:xfrm>
          <a:prstGeom prst="straightConnector1">
            <a:avLst/>
          </a:prstGeom>
          <a:noFill/>
          <a:ln w="28575" cap="flat" cmpd="sng">
            <a:solidFill>
              <a:schemeClr val="dk1"/>
            </a:solidFill>
            <a:prstDash val="solid"/>
            <a:round/>
            <a:headEnd type="none" w="med" len="med"/>
            <a:tailEnd type="none" w="med" len="med"/>
          </a:ln>
        </p:spPr>
      </p:cxnSp>
      <p:sp>
        <p:nvSpPr>
          <p:cNvPr id="346" name="Google Shape;346;p17"/>
          <p:cNvSpPr/>
          <p:nvPr/>
        </p:nvSpPr>
        <p:spPr>
          <a:xfrm>
            <a:off x="3352800" y="152400"/>
            <a:ext cx="3263900" cy="1524000"/>
          </a:xfrm>
          <a:custGeom>
            <a:avLst/>
            <a:gdLst/>
            <a:ahLst/>
            <a:cxnLst/>
            <a:rect l="l" t="t" r="r" b="b"/>
            <a:pathLst>
              <a:path w="3064" h="960" extrusionOk="0">
                <a:moveTo>
                  <a:pt x="2832" y="960"/>
                </a:moveTo>
                <a:cubicBezTo>
                  <a:pt x="2852" y="888"/>
                  <a:pt x="2872" y="816"/>
                  <a:pt x="2832" y="672"/>
                </a:cubicBezTo>
                <a:cubicBezTo>
                  <a:pt x="2792" y="528"/>
                  <a:pt x="3064" y="192"/>
                  <a:pt x="2592" y="96"/>
                </a:cubicBezTo>
                <a:cubicBezTo>
                  <a:pt x="2120" y="0"/>
                  <a:pt x="432" y="96"/>
                  <a:pt x="0" y="96"/>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347" name="Google Shape;347;p17"/>
          <p:cNvCxnSpPr/>
          <p:nvPr/>
        </p:nvCxnSpPr>
        <p:spPr>
          <a:xfrm flipH="1">
            <a:off x="8153400" y="2438400"/>
            <a:ext cx="76200" cy="152400"/>
          </a:xfrm>
          <a:prstGeom prst="straightConnector1">
            <a:avLst/>
          </a:prstGeom>
          <a:noFill/>
          <a:ln w="9525" cap="flat" cmpd="sng">
            <a:solidFill>
              <a:schemeClr val="dk1"/>
            </a:solidFill>
            <a:prstDash val="solid"/>
            <a:round/>
            <a:headEnd type="none" w="med" len="med"/>
            <a:tailEnd type="none" w="med" len="med"/>
          </a:ln>
        </p:spPr>
      </p:cxnSp>
      <p:cxnSp>
        <p:nvCxnSpPr>
          <p:cNvPr id="348" name="Google Shape;348;p17"/>
          <p:cNvCxnSpPr/>
          <p:nvPr/>
        </p:nvCxnSpPr>
        <p:spPr>
          <a:xfrm>
            <a:off x="8229600" y="2438400"/>
            <a:ext cx="76200" cy="152400"/>
          </a:xfrm>
          <a:prstGeom prst="straightConnector1">
            <a:avLst/>
          </a:prstGeom>
          <a:noFill/>
          <a:ln w="9525" cap="flat" cmpd="sng">
            <a:solidFill>
              <a:schemeClr val="dk1"/>
            </a:solidFill>
            <a:prstDash val="solid"/>
            <a:round/>
            <a:headEnd type="none" w="med" len="med"/>
            <a:tailEnd type="none" w="med" len="med"/>
          </a:ln>
        </p:spPr>
      </p:cxnSp>
      <p:cxnSp>
        <p:nvCxnSpPr>
          <p:cNvPr id="349" name="Google Shape;349;p17"/>
          <p:cNvCxnSpPr/>
          <p:nvPr/>
        </p:nvCxnSpPr>
        <p:spPr>
          <a:xfrm rot="10800000">
            <a:off x="8229600" y="1905000"/>
            <a:ext cx="0" cy="533400"/>
          </a:xfrm>
          <a:prstGeom prst="straightConnector1">
            <a:avLst/>
          </a:prstGeom>
          <a:noFill/>
          <a:ln w="28575" cap="flat" cmpd="sng">
            <a:solidFill>
              <a:schemeClr val="dk1"/>
            </a:solidFill>
            <a:prstDash val="solid"/>
            <a:round/>
            <a:headEnd type="none" w="med" len="med"/>
            <a:tailEnd type="none" w="med" len="med"/>
          </a:ln>
        </p:spPr>
      </p:cxnSp>
      <p:sp>
        <p:nvSpPr>
          <p:cNvPr id="350" name="Google Shape;350;p17"/>
          <p:cNvSpPr/>
          <p:nvPr/>
        </p:nvSpPr>
        <p:spPr>
          <a:xfrm>
            <a:off x="3352800" y="38100"/>
            <a:ext cx="4991100" cy="1790700"/>
          </a:xfrm>
          <a:custGeom>
            <a:avLst/>
            <a:gdLst/>
            <a:ahLst/>
            <a:cxnLst/>
            <a:rect l="l" t="t" r="r" b="b"/>
            <a:pathLst>
              <a:path w="4152" h="1128" extrusionOk="0">
                <a:moveTo>
                  <a:pt x="3984" y="1128"/>
                </a:moveTo>
                <a:cubicBezTo>
                  <a:pt x="4068" y="928"/>
                  <a:pt x="4152" y="728"/>
                  <a:pt x="3936" y="552"/>
                </a:cubicBezTo>
                <a:cubicBezTo>
                  <a:pt x="3720" y="376"/>
                  <a:pt x="3344" y="144"/>
                  <a:pt x="2688" y="72"/>
                </a:cubicBezTo>
                <a:cubicBezTo>
                  <a:pt x="2032" y="0"/>
                  <a:pt x="448" y="112"/>
                  <a:pt x="0" y="120"/>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 name="Google Shape;351;p17"/>
          <p:cNvSpPr/>
          <p:nvPr/>
        </p:nvSpPr>
        <p:spPr>
          <a:xfrm>
            <a:off x="6172200" y="1524000"/>
            <a:ext cx="457200" cy="457200"/>
          </a:xfrm>
          <a:prstGeom prst="star8">
            <a:avLst>
              <a:gd name="adj" fmla="val 38250"/>
            </a:avLst>
          </a:prstGeom>
          <a:solidFill>
            <a:srgbClr val="66FFFF"/>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u="none">
              <a:solidFill>
                <a:schemeClr val="dk1"/>
              </a:solidFill>
              <a:latin typeface="Arial"/>
              <a:ea typeface="Arial"/>
              <a:cs typeface="Arial"/>
              <a:sym typeface="Arial"/>
            </a:endParaRPr>
          </a:p>
        </p:txBody>
      </p:sp>
      <p:sp>
        <p:nvSpPr>
          <p:cNvPr id="352" name="Google Shape;352;p17"/>
          <p:cNvSpPr/>
          <p:nvPr/>
        </p:nvSpPr>
        <p:spPr>
          <a:xfrm>
            <a:off x="8001000" y="1600200"/>
            <a:ext cx="457200" cy="457200"/>
          </a:xfrm>
          <a:prstGeom prst="star8">
            <a:avLst>
              <a:gd name="adj" fmla="val 38250"/>
            </a:avLst>
          </a:prstGeom>
          <a:solidFill>
            <a:srgbClr val="66FFFF"/>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u="none">
              <a:solidFill>
                <a:schemeClr val="dk1"/>
              </a:solidFill>
              <a:latin typeface="Arial"/>
              <a:ea typeface="Arial"/>
              <a:cs typeface="Arial"/>
              <a:sym typeface="Arial"/>
            </a:endParaRPr>
          </a:p>
        </p:txBody>
      </p:sp>
      <p:cxnSp>
        <p:nvCxnSpPr>
          <p:cNvPr id="353" name="Google Shape;353;p17"/>
          <p:cNvCxnSpPr/>
          <p:nvPr/>
        </p:nvCxnSpPr>
        <p:spPr>
          <a:xfrm>
            <a:off x="8229600" y="4471988"/>
            <a:ext cx="0" cy="609600"/>
          </a:xfrm>
          <a:prstGeom prst="straightConnector1">
            <a:avLst/>
          </a:prstGeom>
          <a:noFill/>
          <a:ln w="28575" cap="flat" cmpd="sng">
            <a:solidFill>
              <a:schemeClr val="dk1"/>
            </a:solidFill>
            <a:prstDash val="solid"/>
            <a:round/>
            <a:headEnd type="none" w="med" len="med"/>
            <a:tailEnd type="none" w="med" len="med"/>
          </a:ln>
        </p:spPr>
      </p:cxnSp>
      <p:grpSp>
        <p:nvGrpSpPr>
          <p:cNvPr id="354" name="Google Shape;354;p17"/>
          <p:cNvGrpSpPr/>
          <p:nvPr/>
        </p:nvGrpSpPr>
        <p:grpSpPr>
          <a:xfrm rot="10800000">
            <a:off x="8153400" y="4319588"/>
            <a:ext cx="152400" cy="152400"/>
            <a:chOff x="4080" y="2640"/>
            <a:chExt cx="96" cy="96"/>
          </a:xfrm>
        </p:grpSpPr>
        <p:cxnSp>
          <p:nvCxnSpPr>
            <p:cNvPr id="355" name="Google Shape;355;p17"/>
            <p:cNvCxnSpPr/>
            <p:nvPr/>
          </p:nvCxnSpPr>
          <p:spPr>
            <a:xfrm flipH="1">
              <a:off x="4080" y="2640"/>
              <a:ext cx="48" cy="96"/>
            </a:xfrm>
            <a:prstGeom prst="straightConnector1">
              <a:avLst/>
            </a:prstGeom>
            <a:noFill/>
            <a:ln w="9525" cap="flat" cmpd="sng">
              <a:solidFill>
                <a:schemeClr val="dk1"/>
              </a:solidFill>
              <a:prstDash val="solid"/>
              <a:round/>
              <a:headEnd type="none" w="med" len="med"/>
              <a:tailEnd type="none" w="med" len="med"/>
            </a:ln>
          </p:spPr>
        </p:cxnSp>
        <p:cxnSp>
          <p:nvCxnSpPr>
            <p:cNvPr id="356" name="Google Shape;356;p17"/>
            <p:cNvCxnSpPr/>
            <p:nvPr/>
          </p:nvCxnSpPr>
          <p:spPr>
            <a:xfrm>
              <a:off x="4128" y="2640"/>
              <a:ext cx="48" cy="96"/>
            </a:xfrm>
            <a:prstGeom prst="straightConnector1">
              <a:avLst/>
            </a:prstGeom>
            <a:noFill/>
            <a:ln w="9525" cap="flat" cmpd="sng">
              <a:solidFill>
                <a:schemeClr val="dk1"/>
              </a:solidFill>
              <a:prstDash val="solid"/>
              <a:round/>
              <a:headEnd type="none" w="med" len="med"/>
              <a:tailEnd type="none" w="med" len="med"/>
            </a:ln>
          </p:spPr>
        </p:cxnSp>
      </p:grpSp>
      <p:sp>
        <p:nvSpPr>
          <p:cNvPr id="357" name="Google Shape;357;p17"/>
          <p:cNvSpPr txBox="1"/>
          <p:nvPr/>
        </p:nvSpPr>
        <p:spPr>
          <a:xfrm>
            <a:off x="6710363" y="4830763"/>
            <a:ext cx="1214437" cy="27463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u="none">
                <a:solidFill>
                  <a:schemeClr val="dk1"/>
                </a:solidFill>
                <a:latin typeface="Arial"/>
                <a:ea typeface="Arial"/>
                <a:cs typeface="Arial"/>
                <a:sym typeface="Arial"/>
              </a:rPr>
              <a:t>Photorezeptoren</a:t>
            </a:r>
            <a:endParaRPr/>
          </a:p>
        </p:txBody>
      </p:sp>
      <p:sp>
        <p:nvSpPr>
          <p:cNvPr id="358" name="Google Shape;358;p17"/>
          <p:cNvSpPr txBox="1"/>
          <p:nvPr/>
        </p:nvSpPr>
        <p:spPr>
          <a:xfrm>
            <a:off x="6846888" y="3306763"/>
            <a:ext cx="1001712" cy="27463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u="none">
                <a:solidFill>
                  <a:schemeClr val="dk1"/>
                </a:solidFill>
                <a:latin typeface="Arial"/>
                <a:ea typeface="Arial"/>
                <a:cs typeface="Arial"/>
                <a:sym typeface="Arial"/>
              </a:rPr>
              <a:t>Bipolare Zellen</a:t>
            </a:r>
            <a:endParaRPr/>
          </a:p>
        </p:txBody>
      </p:sp>
      <p:sp>
        <p:nvSpPr>
          <p:cNvPr id="359" name="Google Shape;359;p17"/>
          <p:cNvSpPr txBox="1"/>
          <p:nvPr/>
        </p:nvSpPr>
        <p:spPr>
          <a:xfrm>
            <a:off x="6781800" y="1676400"/>
            <a:ext cx="1136650" cy="2746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u="none">
                <a:solidFill>
                  <a:schemeClr val="dk1"/>
                </a:solidFill>
                <a:latin typeface="Arial"/>
                <a:ea typeface="Arial"/>
                <a:cs typeface="Arial"/>
                <a:sym typeface="Arial"/>
              </a:rPr>
              <a:t>Ganglienzellen</a:t>
            </a:r>
            <a:endParaRPr/>
          </a:p>
        </p:txBody>
      </p:sp>
      <p:sp>
        <p:nvSpPr>
          <p:cNvPr id="360" name="Google Shape;360;p17"/>
          <p:cNvSpPr txBox="1"/>
          <p:nvPr/>
        </p:nvSpPr>
        <p:spPr>
          <a:xfrm>
            <a:off x="2279650" y="112713"/>
            <a:ext cx="1009650" cy="3667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i="1" u="none">
                <a:solidFill>
                  <a:schemeClr val="dk1"/>
                </a:solidFill>
                <a:latin typeface="Arial"/>
                <a:ea typeface="Arial"/>
                <a:cs typeface="Arial"/>
                <a:sym typeface="Arial"/>
              </a:rPr>
              <a:t>Zum ZNS</a:t>
            </a:r>
            <a:endParaRPr/>
          </a:p>
        </p:txBody>
      </p:sp>
      <p:sp>
        <p:nvSpPr>
          <p:cNvPr id="361" name="Google Shape;361;p17"/>
          <p:cNvSpPr txBox="1"/>
          <p:nvPr/>
        </p:nvSpPr>
        <p:spPr>
          <a:xfrm>
            <a:off x="3886200" y="304800"/>
            <a:ext cx="1516063" cy="274638"/>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u="none">
                <a:solidFill>
                  <a:schemeClr val="dk1"/>
                </a:solidFill>
                <a:latin typeface="Arial"/>
                <a:ea typeface="Arial"/>
                <a:cs typeface="Arial"/>
                <a:sym typeface="Arial"/>
              </a:rPr>
              <a:t>Axone der Ganglienzellen</a:t>
            </a:r>
            <a:endParaRPr/>
          </a:p>
        </p:txBody>
      </p:sp>
      <p:sp>
        <p:nvSpPr>
          <p:cNvPr id="362" name="Google Shape;362;p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t>17</a:t>
            </a:fld>
            <a:endParaRPr sz="1000" b="0" i="0" u="none" strike="noStrike" cap="none">
              <a:solidFill>
                <a:schemeClr val="dk1"/>
              </a:solidFill>
              <a:latin typeface="Arial"/>
              <a:ea typeface="Arial"/>
              <a:cs typeface="Arial"/>
              <a:sym typeface="Arial"/>
            </a:endParaRPr>
          </a:p>
        </p:txBody>
      </p:sp>
      <p:sp>
        <p:nvSpPr>
          <p:cNvPr id="363" name="Google Shape;363;p17"/>
          <p:cNvSpPr txBox="1"/>
          <p:nvPr/>
        </p:nvSpPr>
        <p:spPr>
          <a:xfrm>
            <a:off x="271463" y="1073150"/>
            <a:ext cx="5595900" cy="36552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 Art von Zellen bildet die Netzhautnervenfasern?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Teil der Ganglienzelle bildet die „Fasern“ in der RNFL?</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welcher Art von Netzhautzellen bilden Ganglienzellen in erster Linie Synapsen?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Bipolare 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 bilden die Ganglienzellen als Nächstes Synapsen?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Die meisten tun dies am lateralen Genikularkern (LGN); </a:t>
            </a:r>
            <a:r>
              <a:rPr lang="en-US" sz="1200">
                <a:solidFill>
                  <a:schemeClr val="dk1"/>
                </a:solidFill>
              </a:rPr>
              <a:t>der Großteil der verbleibenden Ganglienzellaxone sind am Pupillenlichtreflex beteiligt und bilden Synapsen in den Prätectalkernen des dorsalen Mittelhirns;</a:t>
            </a:r>
            <a:r>
              <a:rPr lang="en-US" sz="1200">
                <a:solidFill>
                  <a:srgbClr val="00B0F0"/>
                </a:solidFill>
              </a:rPr>
              <a:t> </a:t>
            </a:r>
            <a:r>
              <a:rPr lang="en-US" sz="1200">
                <a:solidFill>
                  <a:schemeClr val="dk1"/>
                </a:solidFill>
              </a:rPr>
              <a:t> </a:t>
            </a:r>
            <a:r>
              <a:rPr lang="en-US" sz="1200">
                <a:solidFill>
                  <a:schemeClr val="lt1"/>
                </a:solidFill>
              </a:rPr>
              <a:t>die übrigen wenigen Ganglienzellen sind an der Regulation zirkadianer Rhythmen beteiligt und bilden Synapsen im Hypothalamus.</a:t>
            </a:r>
            <a:endParaRPr sz="1200" i="1">
              <a:solidFill>
                <a:schemeClr val="lt1"/>
              </a:solidFill>
            </a:endParaRPr>
          </a:p>
        </p:txBody>
      </p:sp>
      <p:sp>
        <p:nvSpPr>
          <p:cNvPr id="364" name="Google Shape;364;p17"/>
          <p:cNvSpPr/>
          <p:nvPr/>
        </p:nvSpPr>
        <p:spPr>
          <a:xfrm>
            <a:off x="8123582" y="5023196"/>
            <a:ext cx="222509" cy="457200"/>
          </a:xfrm>
          <a:prstGeom prst="can">
            <a:avLst>
              <a:gd name="adj" fmla="val 25000"/>
            </a:avLst>
          </a:prstGeom>
          <a:solidFill>
            <a:srgbClr val="92ECEE"/>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370" name="Google Shape;370;p18"/>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a:t>
            </a:r>
            <a:endParaRPr sz="2200" b="0" i="0" u="none" strike="noStrike" cap="none">
              <a:solidFill>
                <a:srgbClr val="0000FF"/>
              </a:solidFill>
              <a:latin typeface="Arial"/>
              <a:ea typeface="Arial"/>
              <a:cs typeface="Arial"/>
              <a:sym typeface="Arial"/>
            </a:endParaRPr>
          </a:p>
        </p:txBody>
      </p:sp>
      <p:sp>
        <p:nvSpPr>
          <p:cNvPr id="372" name="Google Shape;372;p1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a:t>
            </a:fld>
            <a:endParaRPr sz="1000">
              <a:solidFill>
                <a:schemeClr val="dk1"/>
              </a:solidFill>
              <a:latin typeface="Arial"/>
              <a:ea typeface="Arial"/>
              <a:cs typeface="Arial"/>
              <a:sym typeface="Arial"/>
            </a:endParaRPr>
          </a:p>
        </p:txBody>
      </p:sp>
      <p:sp>
        <p:nvSpPr>
          <p:cNvPr id="373" name="Google Shape;373;p18"/>
          <p:cNvSpPr txBox="1"/>
          <p:nvPr/>
        </p:nvSpPr>
        <p:spPr>
          <a:xfrm>
            <a:off x="304800" y="3028890"/>
            <a:ext cx="8310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rPr>
              <a:t>Abschließend: </a:t>
            </a:r>
            <a:r>
              <a:rPr lang="en-US" sz="1200" i="1">
                <a:solidFill>
                  <a:schemeClr val="dk1"/>
                </a:solidFill>
              </a:rPr>
              <a:t>Bestimmen Sie für jedes Merkmal, welchem Fasertyp der RNFL es zugeordnet ist.</a:t>
            </a:r>
            <a:endParaRPr>
              <a:solidFill>
                <a:schemeClr val="dk1"/>
              </a:solidFill>
            </a:endParaRPr>
          </a:p>
        </p:txBody>
      </p:sp>
      <p:sp>
        <p:nvSpPr>
          <p:cNvPr id="374" name="Google Shape;374;p18"/>
          <p:cNvSpPr/>
          <p:nvPr/>
        </p:nvSpPr>
        <p:spPr>
          <a:xfrm rot="-5400000">
            <a:off x="1771650" y="1866840"/>
            <a:ext cx="1714500" cy="533400"/>
          </a:xfrm>
          <a:prstGeom prst="rightArrow">
            <a:avLst>
              <a:gd name="adj1" fmla="val 50000"/>
              <a:gd name="adj2" fmla="val 50000"/>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Hier beginnen</a:t>
            </a:r>
            <a:endParaRPr/>
          </a:p>
        </p:txBody>
      </p:sp>
      <p:sp>
        <p:nvSpPr>
          <p:cNvPr id="4" name="Google Shape;162;p1">
            <a:extLst>
              <a:ext uri="{FF2B5EF4-FFF2-40B4-BE49-F238E27FC236}">
                <a16:creationId xmlns:a16="http://schemas.microsoft.com/office/drawing/2014/main" id="{9F6A0702-D9AE-AAD9-9967-712922E15472}"/>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380" name="Google Shape;380;p19"/>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p:txBody>
      </p:sp>
      <p:sp>
        <p:nvSpPr>
          <p:cNvPr id="382" name="Google Shape;382;p1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a:t>
            </a:fld>
            <a:endParaRPr sz="1000">
              <a:solidFill>
                <a:schemeClr val="dk1"/>
              </a:solidFill>
              <a:latin typeface="Arial"/>
              <a:ea typeface="Arial"/>
              <a:cs typeface="Arial"/>
              <a:sym typeface="Arial"/>
            </a:endParaRPr>
          </a:p>
        </p:txBody>
      </p:sp>
      <p:sp>
        <p:nvSpPr>
          <p:cNvPr id="2" name="Google Shape;162;p1">
            <a:extLst>
              <a:ext uri="{FF2B5EF4-FFF2-40B4-BE49-F238E27FC236}">
                <a16:creationId xmlns:a16="http://schemas.microsoft.com/office/drawing/2014/main" id="{06725406-1289-FB20-125D-051B4967168E}"/>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sz="3500" b="0"/>
          </a:p>
        </p:txBody>
      </p:sp>
      <p:sp>
        <p:nvSpPr>
          <p:cNvPr id="169" name="Google Shape;169;p2"/>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170" name="Google Shape;170;p2"/>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1" name="Google Shape;171;p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a:t>
            </a:fld>
            <a:endParaRPr sz="1000" b="0" i="0" u="none" strike="noStrike" cap="none" dirty="0">
              <a:solidFill>
                <a:schemeClr val="dk1"/>
              </a:solidFill>
              <a:latin typeface="Arial"/>
              <a:ea typeface="Arial"/>
              <a:cs typeface="Arial"/>
              <a:sym typeface="Arial"/>
            </a:endParaRPr>
          </a:p>
        </p:txBody>
      </p:sp>
      <p:sp>
        <p:nvSpPr>
          <p:cNvPr id="172" name="Google Shape;172;p2"/>
          <p:cNvSpPr txBox="1"/>
          <p:nvPr/>
        </p:nvSpPr>
        <p:spPr>
          <a:xfrm>
            <a:off x="271463" y="1073150"/>
            <a:ext cx="5595937" cy="3859213"/>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u="none" strike="noStrike" cap="none">
                <a:solidFill>
                  <a:schemeClr val="dk1"/>
                </a:solidFill>
                <a:latin typeface="Arial"/>
                <a:ea typeface="Arial"/>
                <a:cs typeface="Arial"/>
                <a:sym typeface="Arial"/>
              </a:rPr>
              <a:t>Doch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Wofür steht </a:t>
            </a:r>
            <a:r>
              <a:rPr lang="en-US" sz="1200" b="0" i="0" u="none" strike="noStrike" cap="none">
                <a:solidFill>
                  <a:schemeClr val="lt1"/>
                </a:solidFill>
                <a:latin typeface="Arial"/>
                <a:ea typeface="Arial"/>
                <a:cs typeface="Arial"/>
                <a:sym typeface="Arial"/>
              </a:rPr>
              <a:t>RNFL</a:t>
            </a:r>
            <a:r>
              <a:rPr lang="en-US" sz="1200" b="0" i="1" u="none" strike="noStrike" cap="none">
                <a:solidFill>
                  <a:schemeClr val="lt1"/>
                </a:solidFill>
                <a:latin typeface="Arial"/>
                <a:ea typeface="Arial"/>
                <a:cs typeface="Arial"/>
                <a:sym typeface="Arial"/>
              </a:rPr>
              <a:t>?</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Retinale Nervenfaserschicht</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Welche Art von Zellen bildet die Netzhautnervenfasern?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Ganglienzellen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Welcher Teil der Ganglienzelle bildet die „Fasern“ in der RNFL?</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Das Axon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173" name="Google Shape;173;p2"/>
          <p:cNvCxnSpPr/>
          <p:nvPr/>
        </p:nvCxnSpPr>
        <p:spPr>
          <a:xfrm rot="10800000" flipH="1">
            <a:off x="3886200" y="457200"/>
            <a:ext cx="2895600" cy="1066800"/>
          </a:xfrm>
          <a:prstGeom prst="straightConnector1">
            <a:avLst/>
          </a:prstGeom>
          <a:noFill/>
          <a:ln w="9525" cap="flat" cmpd="sng">
            <a:solidFill>
              <a:schemeClr val="dk1"/>
            </a:solidFill>
            <a:prstDash val="solid"/>
            <a:round/>
            <a:headEnd type="triangle" w="med" len="med"/>
            <a:tailEnd type="triangl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388" name="Google Shape;388;p20"/>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Kleines Gesichtsfeld:</a:t>
            </a:r>
            <a:endParaRPr sz="2200" b="0" i="0" u="none" strike="noStrike" cap="none">
              <a:solidFill>
                <a:srgbClr val="0000FF"/>
              </a:solidFill>
              <a:latin typeface="Arial"/>
              <a:ea typeface="Arial"/>
              <a:cs typeface="Arial"/>
              <a:sym typeface="Arial"/>
            </a:endParaRPr>
          </a:p>
        </p:txBody>
      </p:sp>
      <p:sp>
        <p:nvSpPr>
          <p:cNvPr id="390" name="Google Shape;390;p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20</a:t>
            </a:fld>
            <a:endParaRPr sz="1000">
              <a:solidFill>
                <a:schemeClr val="dk1"/>
              </a:solidFill>
              <a:latin typeface="Arial"/>
              <a:ea typeface="Arial"/>
              <a:cs typeface="Arial"/>
              <a:sym typeface="Arial"/>
            </a:endParaRPr>
          </a:p>
        </p:txBody>
      </p:sp>
      <p:sp>
        <p:nvSpPr>
          <p:cNvPr id="2" name="Google Shape;162;p1">
            <a:extLst>
              <a:ext uri="{FF2B5EF4-FFF2-40B4-BE49-F238E27FC236}">
                <a16:creationId xmlns:a16="http://schemas.microsoft.com/office/drawing/2014/main" id="{4982B175-D3B8-F491-E549-1410BA5CF943}"/>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396" name="Google Shape;396;p21"/>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Kleines Gesichtsfeld: </a:t>
            </a:r>
            <a:r>
              <a:rPr lang="en-US" sz="1200" b="0" i="0" u="none" strike="noStrike" cap="none">
                <a:solidFill>
                  <a:srgbClr val="0000FF"/>
                </a:solidFill>
                <a:latin typeface="Arial"/>
                <a:ea typeface="Arial"/>
                <a:cs typeface="Arial"/>
                <a:sym typeface="Arial"/>
              </a:rPr>
              <a:t>P</a:t>
            </a:r>
            <a:endParaRPr/>
          </a:p>
        </p:txBody>
      </p:sp>
      <p:sp>
        <p:nvSpPr>
          <p:cNvPr id="398" name="Google Shape;398;p2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a:t>
            </a:fld>
            <a:endParaRPr sz="1000">
              <a:solidFill>
                <a:schemeClr val="dk1"/>
              </a:solidFill>
              <a:latin typeface="Arial"/>
              <a:ea typeface="Arial"/>
              <a:cs typeface="Arial"/>
              <a:sym typeface="Arial"/>
            </a:endParaRPr>
          </a:p>
        </p:txBody>
      </p:sp>
      <p:sp>
        <p:nvSpPr>
          <p:cNvPr id="2" name="Google Shape;162;p1">
            <a:extLst>
              <a:ext uri="{FF2B5EF4-FFF2-40B4-BE49-F238E27FC236}">
                <a16:creationId xmlns:a16="http://schemas.microsoft.com/office/drawing/2014/main" id="{3E1AAFDE-56A5-8E70-167A-F809EB81C724}"/>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404" name="Google Shape;404;p22"/>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chemeClr val="dk1"/>
                </a:solidFill>
              </a:rPr>
              <a:t>Kleines Gesichtsfeld</a:t>
            </a:r>
            <a:r>
              <a:rPr lang="en-US" sz="1200" b="0" i="0" u="none" strike="noStrike" cap="none">
                <a:solidFill>
                  <a:schemeClr val="dk1"/>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80–90 % der Fasern:</a:t>
            </a:r>
            <a:endParaRPr sz="2200" b="0" i="0" u="none" strike="noStrike" cap="none">
              <a:solidFill>
                <a:srgbClr val="0000FF"/>
              </a:solidFill>
              <a:latin typeface="Arial"/>
              <a:ea typeface="Arial"/>
              <a:cs typeface="Arial"/>
              <a:sym typeface="Arial"/>
            </a:endParaRPr>
          </a:p>
        </p:txBody>
      </p:sp>
      <p:sp>
        <p:nvSpPr>
          <p:cNvPr id="406" name="Google Shape;406;p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a:t>
            </a:fld>
            <a:endParaRPr sz="1000">
              <a:solidFill>
                <a:schemeClr val="dk1"/>
              </a:solidFill>
              <a:latin typeface="Arial"/>
              <a:ea typeface="Arial"/>
              <a:cs typeface="Arial"/>
              <a:sym typeface="Arial"/>
            </a:endParaRPr>
          </a:p>
        </p:txBody>
      </p:sp>
      <p:sp>
        <p:nvSpPr>
          <p:cNvPr id="2" name="Google Shape;162;p1">
            <a:extLst>
              <a:ext uri="{FF2B5EF4-FFF2-40B4-BE49-F238E27FC236}">
                <a16:creationId xmlns:a16="http://schemas.microsoft.com/office/drawing/2014/main" id="{1CF1ADFB-AEAC-DBAA-2471-D96B39F6649D}"/>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412" name="Google Shape;412;p23"/>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chemeClr val="dk1"/>
                </a:solidFill>
              </a:rPr>
              <a:t>Kleines Gesichtsfeld</a:t>
            </a:r>
            <a:r>
              <a:rPr lang="en-US" sz="1200" b="0" i="0" u="none" strike="noStrike" cap="none">
                <a:solidFill>
                  <a:schemeClr val="dk1"/>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80–90 % der Fasern: </a:t>
            </a:r>
            <a:r>
              <a:rPr lang="en-US" sz="1200" b="0" i="0" u="none" strike="noStrike" cap="none">
                <a:solidFill>
                  <a:srgbClr val="0000FF"/>
                </a:solidFill>
                <a:latin typeface="Arial"/>
                <a:ea typeface="Arial"/>
                <a:cs typeface="Arial"/>
                <a:sym typeface="Arial"/>
              </a:rPr>
              <a:t>P</a:t>
            </a:r>
            <a:endParaRPr/>
          </a:p>
        </p:txBody>
      </p:sp>
      <p:sp>
        <p:nvSpPr>
          <p:cNvPr id="414" name="Google Shape;414;p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a:t>
            </a:fld>
            <a:endParaRPr sz="1000">
              <a:solidFill>
                <a:schemeClr val="dk1"/>
              </a:solidFill>
              <a:latin typeface="Arial"/>
              <a:ea typeface="Arial"/>
              <a:cs typeface="Arial"/>
              <a:sym typeface="Arial"/>
            </a:endParaRPr>
          </a:p>
        </p:txBody>
      </p:sp>
      <p:sp>
        <p:nvSpPr>
          <p:cNvPr id="2" name="Google Shape;162;p1">
            <a:extLst>
              <a:ext uri="{FF2B5EF4-FFF2-40B4-BE49-F238E27FC236}">
                <a16:creationId xmlns:a16="http://schemas.microsoft.com/office/drawing/2014/main" id="{87B82C95-C813-16B3-4D28-4BE90712FE92}"/>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420" name="Google Shape;420;p24"/>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chemeClr val="dk1"/>
                </a:solidFill>
              </a:rPr>
              <a:t>Kleines Gesichtsfeld</a:t>
            </a:r>
            <a:r>
              <a:rPr lang="en-US" sz="1200" b="0" i="0" u="none" strike="noStrike" cap="none">
                <a:solidFill>
                  <a:schemeClr val="dk1"/>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80–90 % der Fasern: </a:t>
            </a:r>
            <a:r>
              <a:rPr lang="en-US" sz="1200" b="0"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~10 % der Fasern:</a:t>
            </a:r>
            <a:endParaRPr sz="2200" b="0" i="0" u="none" strike="noStrike" cap="none">
              <a:solidFill>
                <a:srgbClr val="0000FF"/>
              </a:solidFill>
              <a:latin typeface="Arial"/>
              <a:ea typeface="Arial"/>
              <a:cs typeface="Arial"/>
              <a:sym typeface="Arial"/>
            </a:endParaRPr>
          </a:p>
        </p:txBody>
      </p:sp>
      <p:sp>
        <p:nvSpPr>
          <p:cNvPr id="422" name="Google Shape;422;p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
        <p:nvSpPr>
          <p:cNvPr id="2" name="Google Shape;162;p1">
            <a:extLst>
              <a:ext uri="{FF2B5EF4-FFF2-40B4-BE49-F238E27FC236}">
                <a16:creationId xmlns:a16="http://schemas.microsoft.com/office/drawing/2014/main" id="{9E14DC44-E9C3-BEF4-B708-A90A25FA4A47}"/>
              </a:ext>
            </a:extLst>
          </p:cNvPr>
          <p:cNvSpPr txBox="1"/>
          <p:nvPr/>
        </p:nvSpPr>
        <p:spPr>
          <a:xfrm>
            <a:off x="1530350" y="152400"/>
            <a:ext cx="6013500" cy="3396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rPr>
              <a:t>Ordnen</a:t>
            </a:r>
            <a:r>
              <a:rPr lang="en-US" sz="1200" i="1" dirty="0">
                <a:solidFill>
                  <a:schemeClr val="dk1"/>
                </a:solidFill>
              </a:rPr>
              <a:t> Sie </a:t>
            </a:r>
            <a:r>
              <a:rPr lang="en-US" sz="1200" i="1" dirty="0" err="1">
                <a:solidFill>
                  <a:schemeClr val="dk1"/>
                </a:solidFill>
              </a:rPr>
              <a:t>jedem</a:t>
            </a:r>
            <a:r>
              <a:rPr lang="en-US" sz="1200" i="1" dirty="0">
                <a:solidFill>
                  <a:schemeClr val="dk1"/>
                </a:solidFill>
              </a:rPr>
              <a:t> </a:t>
            </a:r>
            <a:r>
              <a:rPr lang="en-US" sz="1200" i="1" dirty="0" err="1">
                <a:solidFill>
                  <a:schemeClr val="dk1"/>
                </a:solidFill>
              </a:rPr>
              <a:t>Merkmal</a:t>
            </a:r>
            <a:r>
              <a:rPr lang="en-US" sz="1200" i="1" dirty="0">
                <a:solidFill>
                  <a:schemeClr val="dk1"/>
                </a:solidFill>
              </a:rPr>
              <a:t> den </a:t>
            </a:r>
            <a:r>
              <a:rPr lang="en-US" sz="1200" i="1" dirty="0" err="1">
                <a:solidFill>
                  <a:schemeClr val="dk1"/>
                </a:solidFill>
              </a:rPr>
              <a:t>entsprechenden</a:t>
            </a:r>
            <a:r>
              <a:rPr lang="en-US" sz="1200" i="1" dirty="0">
                <a:solidFill>
                  <a:schemeClr val="dk1"/>
                </a:solidFill>
              </a:rPr>
              <a:t> </a:t>
            </a:r>
            <a:r>
              <a:rPr lang="en-US" sz="1200" i="1" dirty="0" err="1">
                <a:solidFill>
                  <a:schemeClr val="dk1"/>
                </a:solidFill>
              </a:rPr>
              <a:t>Typ</a:t>
            </a:r>
            <a:r>
              <a:rPr lang="en-US" sz="1200" i="1" dirty="0">
                <a:solidFill>
                  <a:schemeClr val="dk1"/>
                </a:solidFill>
              </a:rPr>
              <a:t> </a:t>
            </a:r>
            <a:r>
              <a:rPr lang="en-US" sz="1200" i="1" dirty="0" err="1">
                <a:solidFill>
                  <a:schemeClr val="dk1"/>
                </a:solidFill>
              </a:rPr>
              <a:t>retinaler</a:t>
            </a:r>
            <a:r>
              <a:rPr lang="en-US" sz="1200" i="1" dirty="0">
                <a:solidFill>
                  <a:schemeClr val="dk1"/>
                </a:solidFill>
              </a:rPr>
              <a:t> </a:t>
            </a:r>
            <a:r>
              <a:rPr lang="en-US" sz="1200" i="1" dirty="0" err="1">
                <a:solidFill>
                  <a:schemeClr val="dk1"/>
                </a:solidFill>
              </a:rPr>
              <a:t>Nervenfasern</a:t>
            </a:r>
            <a:r>
              <a:rPr lang="en-US" sz="1200" i="1" dirty="0">
                <a:solidFill>
                  <a:schemeClr val="dk1"/>
                </a:solidFill>
              </a:rPr>
              <a:t> </a:t>
            </a:r>
            <a:r>
              <a:rPr lang="en-US" sz="1200" b="1" i="1" dirty="0">
                <a:solidFill>
                  <a:schemeClr val="dk1"/>
                </a:solidFill>
              </a:rPr>
              <a:t>RNFL</a:t>
            </a:r>
            <a:r>
              <a:rPr lang="en-US" sz="1200" i="1" dirty="0">
                <a:solidFill>
                  <a:schemeClr val="dk1"/>
                </a:solidFill>
              </a:rPr>
              <a:t> </a:t>
            </a:r>
            <a:r>
              <a:rPr lang="en-US" sz="1200" i="1" dirty="0" err="1">
                <a:solidFill>
                  <a:schemeClr val="dk1"/>
                </a:solidFill>
              </a:rPr>
              <a:t>zu</a:t>
            </a:r>
            <a:r>
              <a:rPr lang="en-US" sz="1200" i="1" dirty="0">
                <a:solidFill>
                  <a:schemeClr val="dk1"/>
                </a:solidFil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i="0" u="none" strike="noStrike" cap="none" dirty="0" err="1">
                <a:solidFill>
                  <a:schemeClr val="dk1"/>
                </a:solidFill>
                <a:latin typeface="Arial"/>
                <a:ea typeface="Arial"/>
                <a:cs typeface="Arial"/>
                <a:sym typeface="Arial"/>
              </a:rPr>
              <a:t>Magnocellulär</a:t>
            </a:r>
            <a:r>
              <a:rPr lang="en-US" sz="1200" b="1" i="0" u="none" strike="noStrike" cap="none" dirty="0">
                <a:solidFill>
                  <a:schemeClr val="dk1"/>
                </a:solidFill>
                <a:latin typeface="Arial"/>
                <a:ea typeface="Arial"/>
                <a:cs typeface="Arial"/>
                <a:sym typeface="Arial"/>
              </a:rPr>
              <a:t> (M), </a:t>
            </a:r>
            <a:r>
              <a:rPr lang="en-US" sz="1200" b="1" i="0" u="none" strike="noStrike" cap="none" dirty="0" err="1">
                <a:solidFill>
                  <a:schemeClr val="dk1"/>
                </a:solidFill>
                <a:latin typeface="Arial"/>
                <a:ea typeface="Arial"/>
                <a:cs typeface="Arial"/>
                <a:sym typeface="Arial"/>
              </a:rPr>
              <a:t>Parvocellulär</a:t>
            </a:r>
            <a:r>
              <a:rPr lang="en-US" sz="1200" b="1" i="0" u="none" strike="noStrike" cap="none" dirty="0">
                <a:solidFill>
                  <a:schemeClr val="dk1"/>
                </a:solidFill>
                <a:latin typeface="Arial"/>
                <a:ea typeface="Arial"/>
                <a:cs typeface="Arial"/>
                <a:sym typeface="Arial"/>
              </a:rPr>
              <a:t> (P), </a:t>
            </a:r>
            <a:r>
              <a:rPr lang="en-US" sz="1200" b="1" i="0" u="none" strike="noStrike" cap="none" dirty="0" err="1">
                <a:solidFill>
                  <a:schemeClr val="dk1"/>
                </a:solidFill>
                <a:latin typeface="Arial"/>
                <a:ea typeface="Arial"/>
                <a:cs typeface="Arial"/>
                <a:sym typeface="Arial"/>
              </a:rPr>
              <a:t>Koniocellulär</a:t>
            </a:r>
            <a:r>
              <a:rPr lang="en-US" sz="1200" b="1" i="0" u="none" strike="noStrike" cap="none" dirty="0">
                <a:solidFill>
                  <a:schemeClr val="dk1"/>
                </a:solidFill>
                <a:latin typeface="Arial"/>
                <a:ea typeface="Arial"/>
                <a:cs typeface="Arial"/>
                <a:sym typeface="Arial"/>
              </a:rPr>
              <a:t> (K)</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428" name="Google Shape;428;p25"/>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Bewegungsempfindlich: </a:t>
            </a:r>
            <a:r>
              <a:rPr lang="en-US" sz="1200" b="0" i="0" u="none" strike="noStrike" cap="none">
                <a:solidFill>
                  <a:srgbClr val="0000FF"/>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chemeClr val="dk1"/>
                </a:solidFill>
              </a:rPr>
              <a:t>Kleines Gesichtsfeld</a:t>
            </a:r>
            <a:r>
              <a:rPr lang="en-US" sz="1200" b="0" i="0" u="none" strike="noStrike" cap="none">
                <a:solidFill>
                  <a:schemeClr val="dk1"/>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80–90 % der Fasern: </a:t>
            </a:r>
            <a:r>
              <a:rPr lang="en-US" sz="1200" b="0"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chemeClr val="dk1"/>
                </a:solidFill>
                <a:latin typeface="Arial"/>
                <a:ea typeface="Arial"/>
                <a:cs typeface="Arial"/>
                <a:sym typeface="Arial"/>
              </a:rPr>
              <a:t>~10 % der Fasern: </a:t>
            </a:r>
            <a:r>
              <a:rPr lang="en-US" sz="1200" b="0" i="0" u="none" strike="noStrike" cap="none">
                <a:solidFill>
                  <a:srgbClr val="0000FF"/>
                </a:solidFill>
                <a:latin typeface="Arial"/>
                <a:ea typeface="Arial"/>
                <a:cs typeface="Arial"/>
                <a:sym typeface="Arial"/>
              </a:rPr>
              <a:t>Sowohl </a:t>
            </a:r>
            <a:r>
              <a:rPr lang="en-US" sz="1200" b="0" i="1" u="none" strike="noStrike" cap="none">
                <a:solidFill>
                  <a:srgbClr val="0000FF"/>
                </a:solidFill>
                <a:latin typeface="Arial"/>
                <a:ea typeface="Arial"/>
                <a:cs typeface="Arial"/>
                <a:sym typeface="Arial"/>
              </a:rPr>
              <a:t>M </a:t>
            </a:r>
            <a:r>
              <a:rPr lang="en-US" sz="1200" b="0" i="0" u="none" strike="noStrike" cap="none">
                <a:solidFill>
                  <a:srgbClr val="0000FF"/>
                </a:solidFill>
                <a:latin typeface="Arial"/>
                <a:ea typeface="Arial"/>
                <a:cs typeface="Arial"/>
                <a:sym typeface="Arial"/>
              </a:rPr>
              <a:t>als auch </a:t>
            </a:r>
            <a:r>
              <a:rPr lang="en-US" sz="1200" b="0" i="1" u="none" strike="noStrike" cap="none">
                <a:solidFill>
                  <a:srgbClr val="0000FF"/>
                </a:solidFill>
                <a:latin typeface="Arial"/>
                <a:ea typeface="Arial"/>
                <a:cs typeface="Arial"/>
                <a:sym typeface="Arial"/>
              </a:rPr>
              <a:t>K</a:t>
            </a:r>
            <a:endParaRPr/>
          </a:p>
        </p:txBody>
      </p:sp>
      <p:sp>
        <p:nvSpPr>
          <p:cNvPr id="429" name="Google Shape;429;p25"/>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30" name="Google Shape;430;p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25</a:t>
            </a:fld>
            <a:endParaRPr sz="10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436" name="Google Shape;436;p26"/>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a:solidFill>
                  <a:srgbClr val="0305FF"/>
                </a:solidFill>
                <a:latin typeface="Arial"/>
                <a:ea typeface="Arial"/>
                <a:cs typeface="Arial"/>
                <a:sym typeface="Arial"/>
              </a:rPr>
              <a:t>Blau</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rgbClr val="FFC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gelb</a:t>
            </a:r>
            <a:r>
              <a:rPr lang="en-US" sz="1200" b="0" i="0" u="none" strike="noStrike" cap="none" dirty="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t>
            </a:r>
            <a:r>
              <a:rPr lang="en-US" sz="1200" b="0" i="0" u="none" strike="noStrike" cap="none"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sensitiv</a:t>
            </a:r>
            <a:r>
              <a:rPr lang="en-US" sz="1200" b="0" i="0" u="none" strike="noStrike" cap="none" dirty="0">
                <a:solidFill>
                  <a:schemeClr val="dk1"/>
                </a:solidFill>
                <a:latin typeface="Arial"/>
                <a:ea typeface="Arial"/>
                <a:cs typeface="Arial"/>
                <a:sym typeface="Arial"/>
              </a:rPr>
              <a:t>:</a:t>
            </a:r>
            <a:endParaRPr sz="2200" b="0" i="0" u="none" strike="noStrike" cap="none" dirty="0">
              <a:solidFill>
                <a:srgbClr val="0000FF"/>
              </a:solidFill>
              <a:latin typeface="Arial"/>
              <a:ea typeface="Arial"/>
              <a:cs typeface="Arial"/>
              <a:sym typeface="Arial"/>
            </a:endParaRPr>
          </a:p>
        </p:txBody>
      </p:sp>
      <p:sp>
        <p:nvSpPr>
          <p:cNvPr id="437" name="Google Shape;437;p26"/>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38" name="Google Shape;438;p2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26</a:t>
            </a:fld>
            <a:endParaRPr sz="10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2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444" name="Google Shape;444;p27"/>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err="1">
                <a:solidFill>
                  <a:srgbClr val="0305FF"/>
                </a:solidFill>
              </a:rPr>
              <a:t>Blau</a:t>
            </a:r>
            <a:r>
              <a:rPr lang="en-US" sz="1200" dirty="0" err="1">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a:t>
            </a:r>
            <a:r>
              <a:rPr lang="en-US" sz="1200"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sensitiv</a:t>
            </a:r>
            <a:r>
              <a:rPr lang="en-US" sz="1200" dirty="0" err="1">
                <a:solidFill>
                  <a:schemeClr val="dk1"/>
                </a:solidFill>
              </a:rPr>
              <a:t>:</a:t>
            </a:r>
            <a:r>
              <a:rPr lang="en-US" sz="1200" b="0" i="0" u="none" strike="noStrike" cap="none" dirty="0" err="1">
                <a:solidFill>
                  <a:srgbClr val="0000FF"/>
                </a:solidFill>
                <a:latin typeface="Arial"/>
                <a:ea typeface="Arial"/>
                <a:cs typeface="Arial"/>
                <a:sym typeface="Arial"/>
              </a:rPr>
              <a:t>K</a:t>
            </a:r>
            <a:endParaRPr dirty="0"/>
          </a:p>
        </p:txBody>
      </p:sp>
      <p:sp>
        <p:nvSpPr>
          <p:cNvPr id="445" name="Google Shape;445;p27"/>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46" name="Google Shape;446;p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a:t>
            </a:fld>
            <a:endParaRPr sz="10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452" name="Google Shape;452;p28"/>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endParaRPr sz="2200" b="0" i="0" u="none" strike="noStrike" cap="none" dirty="0">
              <a:solidFill>
                <a:srgbClr val="0000FF"/>
              </a:solidFill>
              <a:latin typeface="Arial"/>
              <a:ea typeface="Arial"/>
              <a:cs typeface="Arial"/>
              <a:sym typeface="Arial"/>
            </a:endParaRPr>
          </a:p>
        </p:txBody>
      </p:sp>
      <p:sp>
        <p:nvSpPr>
          <p:cNvPr id="453" name="Google Shape;453;p28"/>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54" name="Google Shape;454;p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460" name="Google Shape;460;p29"/>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p:txBody>
      </p:sp>
      <p:sp>
        <p:nvSpPr>
          <p:cNvPr id="461" name="Google Shape;461;p29"/>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62" name="Google Shape;462;p2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181" name="Google Shape;181;p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3</a:t>
            </a:fld>
            <a:endParaRPr sz="1000" b="0" i="0" u="none" strike="noStrike" cap="none">
              <a:solidFill>
                <a:schemeClr val="dk1"/>
              </a:solidFill>
              <a:latin typeface="Arial"/>
              <a:ea typeface="Arial"/>
              <a:cs typeface="Arial"/>
              <a:sym typeface="Arial"/>
            </a:endParaRPr>
          </a:p>
        </p:txBody>
      </p:sp>
      <p:sp>
        <p:nvSpPr>
          <p:cNvPr id="182" name="Google Shape;182;p3"/>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Wofür steht </a:t>
            </a:r>
            <a:r>
              <a:rPr lang="en-US" sz="1200" b="0" i="0" u="none" strike="noStrike" cap="none">
                <a:solidFill>
                  <a:schemeClr val="lt1"/>
                </a:solidFill>
                <a:latin typeface="Arial"/>
                <a:ea typeface="Arial"/>
                <a:cs typeface="Arial"/>
                <a:sym typeface="Arial"/>
              </a:rPr>
              <a:t>RNFL</a:t>
            </a:r>
            <a:r>
              <a:rPr lang="en-US" sz="1200" b="0" i="1" u="none" strike="noStrike" cap="none">
                <a:solidFill>
                  <a:schemeClr val="lt1"/>
                </a:solidFill>
                <a:latin typeface="Arial"/>
                <a:ea typeface="Arial"/>
                <a:cs typeface="Arial"/>
                <a:sym typeface="Arial"/>
              </a:rPr>
              <a:t>?</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Retinale Nervenfaserschicht</a:t>
            </a: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Welche Art von Zellen bildet die Netzhautnervenfasern?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Ganglienzellen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Welcher Teil der Ganglienzelle bildet die „Fasern“ in der RNFL?</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Das Axon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183" name="Google Shape;183;p3"/>
          <p:cNvCxnSpPr>
            <a:cxnSpLocks/>
            <a:endCxn id="3" idx="4"/>
          </p:cNvCxnSpPr>
          <p:nvPr/>
        </p:nvCxnSpPr>
        <p:spPr>
          <a:xfrm flipV="1">
            <a:off x="2743200" y="457200"/>
            <a:ext cx="4180902" cy="11430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1E63890E-00F3-52FC-9DE3-8028DDC1D8F5}"/>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1732F616-86DC-C9F7-1CB0-6A323CA0BD84}"/>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468" name="Google Shape;468;p30"/>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endParaRPr sz="2200" b="0" i="0" u="none" strike="noStrike" cap="none" dirty="0">
              <a:solidFill>
                <a:srgbClr val="0000FF"/>
              </a:solidFill>
              <a:latin typeface="Arial"/>
              <a:ea typeface="Arial"/>
              <a:cs typeface="Arial"/>
              <a:sym typeface="Arial"/>
            </a:endParaRPr>
          </a:p>
        </p:txBody>
      </p:sp>
      <p:sp>
        <p:nvSpPr>
          <p:cNvPr id="469" name="Google Shape;469;p30"/>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70" name="Google Shape;470;p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476" name="Google Shape;476;p31"/>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p:txBody>
      </p:sp>
      <p:sp>
        <p:nvSpPr>
          <p:cNvPr id="477" name="Google Shape;477;p31"/>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78" name="Google Shape;478;p3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484" name="Google Shape;484;p32"/>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Hohe </a:t>
            </a:r>
            <a:r>
              <a:rPr lang="en-US" sz="1200" dirty="0" err="1">
                <a:solidFill>
                  <a:schemeClr val="dk1"/>
                </a:solidFill>
              </a:rPr>
              <a:t>Redundanz</a:t>
            </a:r>
            <a:r>
              <a:rPr lang="en-US" sz="1200" dirty="0">
                <a:solidFill>
                  <a:schemeClr val="dk1"/>
                </a:solidFill>
              </a:rPr>
              <a:t>; </a:t>
            </a:r>
            <a:r>
              <a:rPr lang="en-US" sz="1200" dirty="0" err="1">
                <a:solidFill>
                  <a:schemeClr val="dk1"/>
                </a:solidFill>
              </a:rPr>
              <a:t>starke</a:t>
            </a:r>
            <a:r>
              <a:rPr lang="en-US" sz="1200" dirty="0">
                <a:solidFill>
                  <a:schemeClr val="dk1"/>
                </a:solidFill>
              </a:rPr>
              <a:t> </a:t>
            </a:r>
            <a:r>
              <a:rPr lang="en-US" sz="1200" dirty="0" err="1">
                <a:solidFill>
                  <a:schemeClr val="dk1"/>
                </a:solidFill>
              </a:rPr>
              <a:t>Überlappung</a:t>
            </a:r>
            <a:r>
              <a:rPr lang="en-US" sz="1200" dirty="0">
                <a:solidFill>
                  <a:schemeClr val="dk1"/>
                </a:solidFill>
              </a:rPr>
              <a:t> der </a:t>
            </a:r>
            <a:r>
              <a:rPr lang="en-US" sz="1200" dirty="0" err="1">
                <a:solidFill>
                  <a:schemeClr val="dk1"/>
                </a:solidFill>
              </a:rPr>
              <a:t>Gesichtsfelder</a:t>
            </a:r>
            <a:r>
              <a:rPr lang="en-US" sz="1200" dirty="0">
                <a:solidFill>
                  <a:schemeClr val="dk1"/>
                </a:solidFill>
              </a:rPr>
              <a:t>:</a:t>
            </a:r>
            <a:endParaRPr sz="2200" b="0" i="0" u="none" strike="noStrike" cap="none" dirty="0">
              <a:solidFill>
                <a:srgbClr val="0000FF"/>
              </a:solidFill>
              <a:latin typeface="Arial"/>
              <a:ea typeface="Arial"/>
              <a:cs typeface="Arial"/>
              <a:sym typeface="Arial"/>
            </a:endParaRPr>
          </a:p>
        </p:txBody>
      </p:sp>
      <p:sp>
        <p:nvSpPr>
          <p:cNvPr id="485" name="Google Shape;485;p32"/>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86" name="Google Shape;486;p3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492" name="Google Shape;492;p33"/>
          <p:cNvSpPr/>
          <p:nvPr/>
        </p:nvSpPr>
        <p:spPr>
          <a:xfrm>
            <a:off x="304800" y="816166"/>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Hohe </a:t>
            </a:r>
            <a:r>
              <a:rPr lang="en-US" sz="1200" dirty="0" err="1">
                <a:solidFill>
                  <a:schemeClr val="dk1"/>
                </a:solidFill>
              </a:rPr>
              <a:t>Redundanz</a:t>
            </a:r>
            <a:r>
              <a:rPr lang="en-US" sz="1200" dirty="0">
                <a:solidFill>
                  <a:schemeClr val="dk1"/>
                </a:solidFill>
              </a:rPr>
              <a:t>; </a:t>
            </a:r>
            <a:r>
              <a:rPr lang="en-US" sz="1200" dirty="0" err="1">
                <a:solidFill>
                  <a:schemeClr val="dk1"/>
                </a:solidFill>
              </a:rPr>
              <a:t>starke</a:t>
            </a:r>
            <a:r>
              <a:rPr lang="en-US" sz="1200" dirty="0">
                <a:solidFill>
                  <a:schemeClr val="dk1"/>
                </a:solidFill>
              </a:rPr>
              <a:t> </a:t>
            </a:r>
            <a:r>
              <a:rPr lang="en-US" sz="1200" dirty="0" err="1">
                <a:solidFill>
                  <a:schemeClr val="dk1"/>
                </a:solidFill>
              </a:rPr>
              <a:t>Überlappung</a:t>
            </a:r>
            <a:r>
              <a:rPr lang="en-US" sz="1200" dirty="0">
                <a:solidFill>
                  <a:schemeClr val="dk1"/>
                </a:solidFill>
              </a:rPr>
              <a:t> der </a:t>
            </a:r>
            <a:r>
              <a:rPr lang="en-US" sz="1200" dirty="0" err="1">
                <a:solidFill>
                  <a:schemeClr val="dk1"/>
                </a:solidFill>
              </a:rPr>
              <a:t>Gesichtsfelder</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p:txBody>
      </p:sp>
      <p:sp>
        <p:nvSpPr>
          <p:cNvPr id="493" name="Google Shape;493;p33"/>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494" name="Google Shape;494;p3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3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500" name="Google Shape;500;p34"/>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Hohe </a:t>
            </a:r>
            <a:r>
              <a:rPr lang="en-US" sz="1200" dirty="0" err="1">
                <a:solidFill>
                  <a:schemeClr val="dk1"/>
                </a:solidFill>
              </a:rPr>
              <a:t>Redundanz</a:t>
            </a:r>
            <a:r>
              <a:rPr lang="en-US" sz="1200" dirty="0">
                <a:solidFill>
                  <a:schemeClr val="dk1"/>
                </a:solidFill>
              </a:rPr>
              <a:t>; </a:t>
            </a:r>
            <a:r>
              <a:rPr lang="en-US" sz="1200" dirty="0" err="1">
                <a:solidFill>
                  <a:schemeClr val="dk1"/>
                </a:solidFill>
              </a:rPr>
              <a:t>starke</a:t>
            </a:r>
            <a:r>
              <a:rPr lang="en-US" sz="1200" dirty="0">
                <a:solidFill>
                  <a:schemeClr val="dk1"/>
                </a:solidFill>
              </a:rPr>
              <a:t> </a:t>
            </a:r>
            <a:r>
              <a:rPr lang="en-US" sz="1200" dirty="0" err="1">
                <a:solidFill>
                  <a:schemeClr val="dk1"/>
                </a:solidFill>
              </a:rPr>
              <a:t>Überlappung</a:t>
            </a:r>
            <a:r>
              <a:rPr lang="en-US" sz="1200" dirty="0">
                <a:solidFill>
                  <a:schemeClr val="dk1"/>
                </a:solidFill>
              </a:rPr>
              <a:t> der </a:t>
            </a:r>
            <a:r>
              <a:rPr lang="en-US" sz="1200" dirty="0" err="1">
                <a:solidFill>
                  <a:schemeClr val="dk1"/>
                </a:solidFill>
              </a:rPr>
              <a:t>Gesichtsfelder</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a:t>
            </a:r>
            <a:endParaRPr sz="2200" b="0" i="0" u="none" strike="noStrike" cap="none" dirty="0">
              <a:solidFill>
                <a:srgbClr val="0000FF"/>
              </a:solidFill>
              <a:latin typeface="Arial"/>
              <a:ea typeface="Arial"/>
              <a:cs typeface="Arial"/>
              <a:sym typeface="Arial"/>
            </a:endParaRPr>
          </a:p>
        </p:txBody>
      </p:sp>
      <p:sp>
        <p:nvSpPr>
          <p:cNvPr id="501" name="Google Shape;501;p34"/>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02" name="Google Shape;502;p3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a:t>
            </a:fld>
            <a:endParaRPr sz="1000">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3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508" name="Google Shape;508;p35"/>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p:txBody>
      </p:sp>
      <p:sp>
        <p:nvSpPr>
          <p:cNvPr id="509" name="Google Shape;509;p35"/>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10" name="Google Shape;510;p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a:t>
            </a:fld>
            <a:endParaRPr sz="10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3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516" name="Google Shape;516;p36"/>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a:t>
            </a:r>
            <a:endParaRPr sz="2200" b="0" i="0" u="none" strike="noStrike" cap="none" dirty="0">
              <a:solidFill>
                <a:srgbClr val="0000FF"/>
              </a:solidFill>
              <a:latin typeface="Arial"/>
              <a:ea typeface="Arial"/>
              <a:cs typeface="Arial"/>
              <a:sym typeface="Arial"/>
            </a:endParaRPr>
          </a:p>
        </p:txBody>
      </p:sp>
      <p:sp>
        <p:nvSpPr>
          <p:cNvPr id="517" name="Google Shape;517;p36"/>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18" name="Google Shape;518;p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36</a:t>
            </a:fld>
            <a:endParaRPr sz="1000">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3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524" name="Google Shape;524;p37"/>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p:txBody>
      </p:sp>
      <p:sp>
        <p:nvSpPr>
          <p:cNvPr id="525" name="Google Shape;525;p37"/>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26" name="Google Shape;526;p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37</a:t>
            </a:fld>
            <a:endParaRPr sz="1000">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532" name="Google Shape;532;p38"/>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a:t>
            </a:r>
            <a:r>
              <a:rPr lang="en-US" sz="1200" i="1" dirty="0">
                <a:solidFill>
                  <a:schemeClr val="dk1"/>
                </a:solidFill>
              </a:rPr>
              <a:t>FDT-</a:t>
            </a:r>
            <a:r>
              <a:rPr lang="en-US" sz="1200" i="1"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a:t>
            </a:r>
            <a:endParaRPr sz="2200" b="0" i="0" u="none" strike="noStrike" cap="none" dirty="0">
              <a:solidFill>
                <a:srgbClr val="0000FF"/>
              </a:solidFill>
              <a:latin typeface="Arial"/>
              <a:ea typeface="Arial"/>
              <a:cs typeface="Arial"/>
              <a:sym typeface="Arial"/>
            </a:endParaRPr>
          </a:p>
        </p:txBody>
      </p:sp>
      <p:sp>
        <p:nvSpPr>
          <p:cNvPr id="533" name="Google Shape;533;p38"/>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34" name="Google Shape;534;p3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38</a:t>
            </a:fld>
            <a:endParaRPr sz="1000">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3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540" name="Google Shape;540;p39"/>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a:t>
            </a:r>
            <a:r>
              <a:rPr lang="en-US" sz="1200" i="1" dirty="0">
                <a:solidFill>
                  <a:schemeClr val="dk1"/>
                </a:solidFill>
              </a:rPr>
              <a:t>FDT-</a:t>
            </a:r>
            <a:r>
              <a:rPr lang="en-US" sz="1200" i="1"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p:txBody>
      </p:sp>
      <p:sp>
        <p:nvSpPr>
          <p:cNvPr id="541" name="Google Shape;541;p39"/>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42" name="Google Shape;542;p3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39</a:t>
            </a:fld>
            <a:endParaRPr sz="10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sz="3500" b="0"/>
          </a:p>
        </p:txBody>
      </p:sp>
      <p:sp>
        <p:nvSpPr>
          <p:cNvPr id="191" name="Google Shape;191;p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4</a:t>
            </a:fld>
            <a:endParaRPr sz="1000" b="0" i="0" u="none" strike="noStrike" cap="none">
              <a:solidFill>
                <a:schemeClr val="dk1"/>
              </a:solidFill>
              <a:latin typeface="Arial"/>
              <a:ea typeface="Arial"/>
              <a:cs typeface="Arial"/>
              <a:sym typeface="Arial"/>
            </a:endParaRPr>
          </a:p>
        </p:txBody>
      </p:sp>
      <p:sp>
        <p:nvSpPr>
          <p:cNvPr id="192" name="Google Shape;192;p4"/>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Wofür steht </a:t>
            </a:r>
            <a:r>
              <a:rPr lang="en-US" sz="1200" b="0" i="0" u="none" strike="noStrike" cap="none">
                <a:solidFill>
                  <a:schemeClr val="lt1"/>
                </a:solidFill>
                <a:latin typeface="Arial"/>
                <a:ea typeface="Arial"/>
                <a:cs typeface="Arial"/>
                <a:sym typeface="Arial"/>
              </a:rPr>
              <a:t>RNFL</a:t>
            </a:r>
            <a:r>
              <a:rPr lang="en-US" sz="1200" b="0" i="1" u="none" strike="noStrike" cap="none">
                <a:solidFill>
                  <a:schemeClr val="lt1"/>
                </a:solidFill>
                <a:latin typeface="Arial"/>
                <a:ea typeface="Arial"/>
                <a:cs typeface="Arial"/>
                <a:sym typeface="Arial"/>
              </a:rPr>
              <a:t>?</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Retinale Nervenfaserschicht</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sz="1400" b="0" i="1"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Ganglienzellen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Welcher Teil der Ganglienzelle bildet die „Fasern“ in der RNFL?</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Das Axon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193" name="Google Shape;193;p4"/>
          <p:cNvCxnSpPr/>
          <p:nvPr/>
        </p:nvCxnSpPr>
        <p:spPr>
          <a:xfrm rot="10800000" flipH="1">
            <a:off x="4114800" y="522142"/>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B2757800-002D-6B17-5575-A4412A06C0B0}"/>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E53B21D9-188B-902F-19CE-4D4D1E9B452F}"/>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4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548" name="Google Shape;548;p40"/>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Kleines</a:t>
            </a:r>
            <a:r>
              <a:rPr lang="en-US" sz="1200" b="0" i="0" u="none" strike="noStrike" cap="none">
                <a:solidFill>
                  <a:srgbClr val="BFBFBF"/>
                </a:solidFill>
                <a:latin typeface="Arial"/>
                <a:ea typeface="Arial"/>
                <a:cs typeface="Arial"/>
                <a:sym typeface="Arial"/>
              </a:rPr>
              <a:t> </a:t>
            </a:r>
            <a:r>
              <a:rPr lang="en-US" sz="1200">
                <a:solidFill>
                  <a:srgbClr val="BFBFBF"/>
                </a:solidFill>
              </a:rPr>
              <a:t>Gesichtsfeld</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~10 % der Fasern: Sowohl </a:t>
            </a:r>
            <a:r>
              <a:rPr lang="en-US" sz="1200" b="0" i="1" u="none" strike="noStrike" cap="none">
                <a:solidFill>
                  <a:srgbClr val="BFBFBF"/>
                </a:solidFill>
                <a:latin typeface="Arial"/>
                <a:ea typeface="Arial"/>
                <a:cs typeface="Arial"/>
                <a:sym typeface="Arial"/>
              </a:rPr>
              <a:t>M </a:t>
            </a:r>
            <a:r>
              <a:rPr lang="en-US" sz="1200" b="0" i="0" u="none" strike="noStrike" cap="none">
                <a:solidFill>
                  <a:srgbClr val="BFBFBF"/>
                </a:solidFill>
                <a:latin typeface="Arial"/>
                <a:ea typeface="Arial"/>
                <a:cs typeface="Arial"/>
                <a:sym typeface="Arial"/>
              </a:rPr>
              <a:t>als auch </a:t>
            </a:r>
            <a:r>
              <a:rPr lang="en-US" sz="1200" b="0" i="1" u="none" strike="noStrike" cap="none">
                <a:solidFill>
                  <a:srgbClr val="BFBFB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Blau-gelb-sensitiv: K</a:t>
            </a:r>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FBFBF"/>
                </a:solidFill>
                <a:latin typeface="Arial"/>
                <a:ea typeface="Arial"/>
                <a:cs typeface="Arial"/>
                <a:sym typeface="Arial"/>
              </a:rPr>
              <a:t>: M</a:t>
            </a:r>
            <a:endParaRPr>
              <a:solidFill>
                <a:srgbClr val="BFBFBF"/>
              </a:solidFill>
            </a:endParaRPr>
          </a:p>
        </p:txBody>
      </p:sp>
      <p:sp>
        <p:nvSpPr>
          <p:cNvPr id="549" name="Google Shape;549;p40"/>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50" name="Google Shape;550;p4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40</a:t>
            </a:fld>
            <a:endParaRPr sz="1000">
              <a:solidFill>
                <a:schemeClr val="dk1"/>
              </a:solidFill>
              <a:latin typeface="Arial"/>
              <a:ea typeface="Arial"/>
              <a:cs typeface="Arial"/>
              <a:sym typeface="Arial"/>
            </a:endParaRPr>
          </a:p>
        </p:txBody>
      </p:sp>
      <p:sp>
        <p:nvSpPr>
          <p:cNvPr id="551" name="Google Shape;551;p40"/>
          <p:cNvSpPr/>
          <p:nvPr/>
        </p:nvSpPr>
        <p:spPr>
          <a:xfrm>
            <a:off x="1792995" y="2660374"/>
            <a:ext cx="762000" cy="6096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552" name="Google Shape;552;p40"/>
          <p:cNvSpPr txBox="1"/>
          <p:nvPr/>
        </p:nvSpPr>
        <p:spPr>
          <a:xfrm>
            <a:off x="835590" y="3771900"/>
            <a:ext cx="3905236"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Wofür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steht</a:t>
            </a:r>
            <a:r>
              <a:rPr lang="en-US" sz="1200" i="1" dirty="0">
                <a:solidFill>
                  <a:srgbClr val="0000FF"/>
                </a:solidFill>
                <a:latin typeface="Arial"/>
                <a:ea typeface="Arial"/>
                <a:cs typeface="Arial"/>
                <a:sym typeface="Arial"/>
              </a:rPr>
              <a:t> </a:t>
            </a:r>
            <a:r>
              <a:rPr lang="en-US" sz="1200" dirty="0">
                <a:solidFill>
                  <a:srgbClr val="0000FF"/>
                </a:solidFill>
                <a:latin typeface="Arial"/>
                <a:ea typeface="Arial"/>
                <a:cs typeface="Arial"/>
                <a:sym typeface="Arial"/>
              </a:rPr>
              <a:t>FDT </a:t>
            </a:r>
            <a:r>
              <a:rPr lang="en-US" sz="1200" i="1" dirty="0">
                <a:solidFill>
                  <a:srgbClr val="0000FF"/>
                </a:solidFill>
                <a:latin typeface="Arial"/>
                <a:ea typeface="Arial"/>
                <a:cs typeface="Arial"/>
                <a:sym typeface="Arial"/>
              </a:rPr>
              <a:t>in </a:t>
            </a:r>
            <a:r>
              <a:rPr lang="en-US" sz="1200" i="1" dirty="0" err="1">
                <a:solidFill>
                  <a:srgbClr val="0000FF"/>
                </a:solidFill>
                <a:latin typeface="Arial"/>
                <a:ea typeface="Arial"/>
                <a:cs typeface="Arial"/>
                <a:sym typeface="Arial"/>
              </a:rPr>
              <a:t>diesem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Zusammenhang</a:t>
            </a:r>
            <a:r>
              <a:rPr lang="en-US" sz="1200" i="1" dirty="0">
                <a:solidFill>
                  <a:srgbClr val="0000FF"/>
                </a:solidFill>
                <a:latin typeface="Arial"/>
                <a:ea typeface="Arial"/>
                <a:cs typeface="Arial"/>
                <a:sym typeface="Arial"/>
              </a:rPr>
              <a:t>?</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558" name="Google Shape;558;p41"/>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Kleines Gesichtsfeld</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~10 % der Fasern: Sowohl </a:t>
            </a:r>
            <a:r>
              <a:rPr lang="en-US" sz="1200" b="0" i="1" u="none" strike="noStrike" cap="none">
                <a:solidFill>
                  <a:srgbClr val="BFBFBF"/>
                </a:solidFill>
                <a:latin typeface="Arial"/>
                <a:ea typeface="Arial"/>
                <a:cs typeface="Arial"/>
                <a:sym typeface="Arial"/>
              </a:rPr>
              <a:t>M </a:t>
            </a:r>
            <a:r>
              <a:rPr lang="en-US" sz="1200" b="0" i="0" u="none" strike="noStrike" cap="none">
                <a:solidFill>
                  <a:srgbClr val="BFBFBF"/>
                </a:solidFill>
                <a:latin typeface="Arial"/>
                <a:ea typeface="Arial"/>
                <a:cs typeface="Arial"/>
                <a:sym typeface="Arial"/>
              </a:rPr>
              <a:t>als auch </a:t>
            </a:r>
            <a:r>
              <a:rPr lang="en-US" sz="1200" b="0" i="1" u="none" strike="noStrike" cap="none">
                <a:solidFill>
                  <a:srgbClr val="BFBFB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Blau-gelb-</a:t>
            </a:r>
            <a:r>
              <a:rPr lang="en-US" sz="1200">
                <a:solidFill>
                  <a:srgbClr val="BFBFBF"/>
                </a:solidFill>
              </a:rPr>
              <a:t>sensitiv</a:t>
            </a:r>
            <a:r>
              <a:rPr lang="en-US" sz="1200" b="0" i="0" u="none" strike="noStrike" cap="none">
                <a:solidFill>
                  <a:srgbClr val="BFBFBF"/>
                </a:solidFill>
                <a:latin typeface="Arial"/>
                <a:ea typeface="Arial"/>
                <a:cs typeface="Arial"/>
                <a:sym typeface="Arial"/>
              </a:rPr>
              <a:t>: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FBFBF"/>
                </a:solidFill>
                <a:latin typeface="Arial"/>
                <a:ea typeface="Arial"/>
                <a:cs typeface="Arial"/>
                <a:sym typeface="Arial"/>
              </a:rPr>
              <a:t>: M</a:t>
            </a:r>
            <a:endParaRPr/>
          </a:p>
        </p:txBody>
      </p:sp>
      <p:sp>
        <p:nvSpPr>
          <p:cNvPr id="559" name="Google Shape;559;p41"/>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60" name="Google Shape;560;p4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41</a:t>
            </a:fld>
            <a:endParaRPr sz="1000">
              <a:solidFill>
                <a:schemeClr val="dk1"/>
              </a:solidFill>
              <a:latin typeface="Arial"/>
              <a:ea typeface="Arial"/>
              <a:cs typeface="Arial"/>
              <a:sym typeface="Arial"/>
            </a:endParaRPr>
          </a:p>
        </p:txBody>
      </p:sp>
      <p:sp>
        <p:nvSpPr>
          <p:cNvPr id="561" name="Google Shape;561;p41"/>
          <p:cNvSpPr/>
          <p:nvPr/>
        </p:nvSpPr>
        <p:spPr>
          <a:xfrm>
            <a:off x="1958248" y="2533480"/>
            <a:ext cx="762000" cy="6096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2" name="Google Shape;562;p41"/>
          <p:cNvSpPr txBox="1"/>
          <p:nvPr/>
        </p:nvSpPr>
        <p:spPr>
          <a:xfrm>
            <a:off x="868641" y="3771900"/>
            <a:ext cx="3901517"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latin typeface="Arial"/>
                <a:ea typeface="Arial"/>
                <a:cs typeface="Arial"/>
                <a:sym typeface="Arial"/>
              </a:rPr>
              <a:t>Wofür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steht</a:t>
            </a:r>
            <a:r>
              <a:rPr lang="en-US" sz="1200" i="1" dirty="0">
                <a:solidFill>
                  <a:srgbClr val="0000FF"/>
                </a:solidFill>
                <a:latin typeface="Arial"/>
                <a:ea typeface="Arial"/>
                <a:cs typeface="Arial"/>
                <a:sym typeface="Arial"/>
              </a:rPr>
              <a:t> </a:t>
            </a:r>
            <a:r>
              <a:rPr lang="en-US" sz="1200" dirty="0">
                <a:solidFill>
                  <a:srgbClr val="0000FF"/>
                </a:solidFill>
                <a:latin typeface="Arial"/>
                <a:ea typeface="Arial"/>
                <a:cs typeface="Arial"/>
                <a:sym typeface="Arial"/>
              </a:rPr>
              <a:t>FDT </a:t>
            </a:r>
            <a:r>
              <a:rPr lang="en-US" sz="1200" i="1" dirty="0">
                <a:solidFill>
                  <a:srgbClr val="0000FF"/>
                </a:solidFill>
                <a:latin typeface="Arial"/>
                <a:ea typeface="Arial"/>
                <a:cs typeface="Arial"/>
                <a:sym typeface="Arial"/>
              </a:rPr>
              <a:t>in </a:t>
            </a:r>
            <a:r>
              <a:rPr lang="en-US" sz="1200" i="1" dirty="0" err="1">
                <a:solidFill>
                  <a:srgbClr val="0000FF"/>
                </a:solidFill>
                <a:latin typeface="Arial"/>
                <a:ea typeface="Arial"/>
                <a:cs typeface="Arial"/>
                <a:sym typeface="Arial"/>
              </a:rPr>
              <a:t>diesem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Zusammenhang</a:t>
            </a:r>
            <a:r>
              <a:rPr lang="en-US" sz="1200" i="1"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00FF"/>
                </a:solidFill>
                <a:latin typeface="Arial"/>
                <a:ea typeface="Arial"/>
                <a:cs typeface="Arial"/>
                <a:sym typeface="Arial"/>
              </a:rPr>
              <a:t>Frequenzverdopplungstechnologie</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568" name="Google Shape;568;p42"/>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a:t>
            </a:r>
            <a:r>
              <a:rPr lang="en-US" sz="1200" b="0" i="0" u="none" strike="noStrike" cap="none" dirty="0">
                <a:solidFill>
                  <a:schemeClr val="dk1"/>
                </a:solidFill>
                <a:latin typeface="Arial"/>
                <a:ea typeface="Arial"/>
                <a:cs typeface="Arial"/>
                <a:sym typeface="Arial"/>
              </a:rPr>
              <a:t>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a:t>
            </a:r>
            <a:r>
              <a:rPr lang="en-US" sz="1200" i="1" dirty="0">
                <a:solidFill>
                  <a:schemeClr val="dk1"/>
                </a:solidFill>
              </a:rPr>
              <a:t>FDT-</a:t>
            </a:r>
            <a:r>
              <a:rPr lang="en-US" sz="1200" i="1"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1" i="0" u="none" strike="noStrike" cap="none" dirty="0" err="1">
                <a:solidFill>
                  <a:schemeClr val="dk1"/>
                </a:solidFill>
                <a:latin typeface="Arial"/>
                <a:ea typeface="Arial"/>
                <a:cs typeface="Arial"/>
                <a:sym typeface="Arial"/>
              </a:rPr>
              <a:t>Haupt</a:t>
            </a:r>
            <a:r>
              <a:rPr lang="en-US" sz="1200" b="0" i="0" u="none" strike="noStrike" cap="none" dirty="0" err="1">
                <a:solidFill>
                  <a:schemeClr val="dk1"/>
                </a:solidFill>
                <a:latin typeface="Arial"/>
                <a:ea typeface="Arial"/>
                <a:cs typeface="Arial"/>
                <a:sym typeface="Arial"/>
              </a:rPr>
              <a:t>sächlich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C00000"/>
                </a:solidFill>
                <a:latin typeface="Arial"/>
                <a:ea typeface="Arial"/>
                <a:cs typeface="Arial"/>
                <a:sym typeface="Arial"/>
              </a:rPr>
              <a:t>rot-/</a:t>
            </a:r>
            <a:r>
              <a:rPr lang="en-US" sz="1200" b="0" i="0" u="none" strike="noStrike" cap="none" dirty="0" err="1">
                <a:solidFill>
                  <a:srgbClr val="00B050"/>
                </a:solidFill>
                <a:latin typeface="Arial"/>
                <a:ea typeface="Arial"/>
                <a:cs typeface="Arial"/>
                <a:sym typeface="Arial"/>
              </a:rPr>
              <a:t>grün</a:t>
            </a:r>
            <a:r>
              <a:rPr lang="en-US" sz="1200" b="0" i="0" u="none" strike="noStrike" cap="none" dirty="0" err="1">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sensitiv</a:t>
            </a:r>
            <a:r>
              <a:rPr lang="en-US" sz="1200" b="0" i="0" u="none" strike="noStrike" cap="none" dirty="0">
                <a:solidFill>
                  <a:schemeClr val="dk1"/>
                </a:solidFill>
                <a:latin typeface="Arial"/>
                <a:ea typeface="Arial"/>
                <a:cs typeface="Arial"/>
                <a:sym typeface="Arial"/>
              </a:rPr>
              <a:t>:</a:t>
            </a:r>
            <a:endParaRPr sz="2200" b="0" i="0" u="none" strike="noStrike" cap="none" dirty="0">
              <a:solidFill>
                <a:srgbClr val="0000FF"/>
              </a:solidFill>
              <a:latin typeface="Arial"/>
              <a:ea typeface="Arial"/>
              <a:cs typeface="Arial"/>
              <a:sym typeface="Arial"/>
            </a:endParaRPr>
          </a:p>
        </p:txBody>
      </p:sp>
      <p:sp>
        <p:nvSpPr>
          <p:cNvPr id="569" name="Google Shape;569;p42"/>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70" name="Google Shape;570;p4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42</a:t>
            </a:fld>
            <a:endParaRPr sz="100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4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576" name="Google Shape;576;p43"/>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dirty="0">
                <a:solidFill>
                  <a:schemeClr val="dk1"/>
                </a:solidFill>
              </a:rPr>
              <a:t>:</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a:t>
            </a:r>
            <a:r>
              <a:rPr lang="en-US" sz="1200" i="1" dirty="0">
                <a:solidFill>
                  <a:schemeClr val="dk1"/>
                </a:solidFill>
              </a:rPr>
              <a:t>FDT-</a:t>
            </a:r>
            <a:r>
              <a:rPr lang="en-US" sz="1200" i="1"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lvl="1" indent="-347663">
              <a:lnSpc>
                <a:spcPct val="90000"/>
              </a:lnSpc>
              <a:spcBef>
                <a:spcPts val="240"/>
              </a:spcBef>
              <a:buClr>
                <a:schemeClr val="accent2"/>
              </a:buClr>
              <a:buSzPts val="840"/>
              <a:buFont typeface="Noto Sans Symbols"/>
              <a:buChar char="●"/>
            </a:pPr>
            <a:r>
              <a:rPr lang="en-US" sz="1200" b="1" i="0" u="none" strike="noStrike" cap="none" dirty="0" err="1">
                <a:solidFill>
                  <a:schemeClr val="dk1"/>
                </a:solidFill>
                <a:latin typeface="Arial"/>
                <a:ea typeface="Arial"/>
                <a:cs typeface="Arial"/>
                <a:sym typeface="Arial"/>
              </a:rPr>
              <a:t>Haupt</a:t>
            </a:r>
            <a:r>
              <a:rPr lang="en-US" sz="1200" b="0" i="0" u="none" strike="noStrike" cap="none" dirty="0" err="1">
                <a:solidFill>
                  <a:schemeClr val="dk1"/>
                </a:solidFill>
                <a:latin typeface="Arial"/>
                <a:ea typeface="Arial"/>
                <a:cs typeface="Arial"/>
                <a:sym typeface="Arial"/>
              </a:rPr>
              <a:t>sächlich</a:t>
            </a:r>
            <a:r>
              <a:rPr lang="en-US" sz="1200" b="0" i="0" u="none" strike="noStrike" cap="none" dirty="0">
                <a:solidFill>
                  <a:schemeClr val="dk1"/>
                </a:solidFill>
                <a:latin typeface="Arial"/>
                <a:ea typeface="Arial"/>
                <a:cs typeface="Arial"/>
                <a:sym typeface="Arial"/>
              </a:rPr>
              <a:t> </a:t>
            </a:r>
            <a:r>
              <a:rPr lang="en-US" sz="1200" dirty="0">
                <a:solidFill>
                  <a:srgbClr val="C00000"/>
                </a:solidFill>
              </a:rPr>
              <a:t>rot-/</a:t>
            </a:r>
            <a:r>
              <a:rPr lang="en-US" sz="1200" dirty="0" err="1">
                <a:solidFill>
                  <a:srgbClr val="00B050"/>
                </a:solidFill>
              </a:rPr>
              <a:t>grün</a:t>
            </a:r>
            <a:r>
              <a:rPr lang="en-US" sz="1200" b="0" i="0" u="none" strike="noStrike" cap="none" dirty="0" err="1">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p:txBody>
      </p:sp>
      <p:sp>
        <p:nvSpPr>
          <p:cNvPr id="577" name="Google Shape;577;p43"/>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78" name="Google Shape;578;p4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43</a:t>
            </a:fld>
            <a:endParaRPr sz="1000">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584" name="Google Shape;584;p44"/>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b="0" i="0" u="none" strike="noStrike" cap="none" dirty="0" err="1">
                <a:solidFill>
                  <a:schemeClr val="dk1"/>
                </a:solidFill>
                <a:latin typeface="Arial"/>
                <a:ea typeface="Arial"/>
                <a:cs typeface="Arial"/>
                <a:sym typeface="Aria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a:t>
            </a:r>
            <a:r>
              <a:rPr lang="en-US" sz="1200" i="1" dirty="0">
                <a:solidFill>
                  <a:schemeClr val="dk1"/>
                </a:solidFill>
              </a:rPr>
              <a:t>FDT-</a:t>
            </a:r>
            <a:r>
              <a:rPr lang="en-US" sz="1200" i="1"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lvl="1" indent="-347663">
              <a:lnSpc>
                <a:spcPct val="90000"/>
              </a:lnSpc>
              <a:spcBef>
                <a:spcPts val="240"/>
              </a:spcBef>
              <a:buClr>
                <a:schemeClr val="accent2"/>
              </a:buClr>
              <a:buSzPts val="840"/>
              <a:buFont typeface="Noto Sans Symbols"/>
              <a:buChar char="●"/>
            </a:pPr>
            <a:r>
              <a:rPr lang="en-US" sz="1200" b="1" i="0" u="none" strike="noStrike" cap="none" dirty="0" err="1">
                <a:solidFill>
                  <a:schemeClr val="dk1"/>
                </a:solidFill>
                <a:latin typeface="Arial"/>
                <a:ea typeface="Arial"/>
                <a:cs typeface="Arial"/>
                <a:sym typeface="Arial"/>
              </a:rPr>
              <a:t>Haupt</a:t>
            </a:r>
            <a:r>
              <a:rPr lang="en-US" sz="1200" b="0" i="0" u="none" strike="noStrike" cap="none" dirty="0" err="1">
                <a:solidFill>
                  <a:schemeClr val="dk1"/>
                </a:solidFill>
                <a:latin typeface="Arial"/>
                <a:ea typeface="Arial"/>
                <a:cs typeface="Arial"/>
                <a:sym typeface="Arial"/>
              </a:rPr>
              <a:t>sächlich</a:t>
            </a:r>
            <a:r>
              <a:rPr lang="en-US" sz="1200" b="0" i="0" u="none" strike="noStrike" cap="none" dirty="0">
                <a:solidFill>
                  <a:schemeClr val="dk1"/>
                </a:solidFill>
                <a:latin typeface="Arial"/>
                <a:ea typeface="Arial"/>
                <a:cs typeface="Arial"/>
                <a:sym typeface="Arial"/>
              </a:rPr>
              <a:t> </a:t>
            </a:r>
            <a:r>
              <a:rPr lang="en-US" sz="1200" dirty="0">
                <a:solidFill>
                  <a:srgbClr val="C00000"/>
                </a:solidFill>
              </a:rPr>
              <a:t>rot-/</a:t>
            </a:r>
            <a:r>
              <a:rPr lang="en-US" sz="1200" dirty="0" err="1">
                <a:solidFill>
                  <a:srgbClr val="00B050"/>
                </a:solidFill>
              </a:rPr>
              <a:t>grün</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SWAP-</a:t>
            </a:r>
            <a:r>
              <a:rPr lang="en-US" sz="1200"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endParaRPr sz="2200" b="0" i="0" u="none" strike="noStrike" cap="none" dirty="0">
              <a:solidFill>
                <a:srgbClr val="0000FF"/>
              </a:solidFill>
              <a:latin typeface="Arial"/>
              <a:ea typeface="Arial"/>
              <a:cs typeface="Arial"/>
              <a:sym typeface="Arial"/>
            </a:endParaRPr>
          </a:p>
        </p:txBody>
      </p:sp>
      <p:sp>
        <p:nvSpPr>
          <p:cNvPr id="585" name="Google Shape;585;p44"/>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86" name="Google Shape;586;p4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44</a:t>
            </a:fld>
            <a:endParaRPr sz="100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592" name="Google Shape;592;p45"/>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Bewegungsempfindlich</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chemeClr val="dk1"/>
                </a:solidFill>
              </a:rPr>
              <a:t>Kleines </a:t>
            </a:r>
            <a:r>
              <a:rPr lang="en-US" sz="1200" dirty="0" err="1">
                <a:solidFill>
                  <a:schemeClr val="dk1"/>
                </a:solidFill>
              </a:rPr>
              <a:t>Gesichtsfeld</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80–90 %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~10 % der </a:t>
            </a:r>
            <a:r>
              <a:rPr lang="en-US" sz="1200" b="0" i="0" u="none" strike="noStrike" cap="none" dirty="0" err="1">
                <a:solidFill>
                  <a:schemeClr val="dk1"/>
                </a:solidFill>
                <a:latin typeface="Arial"/>
                <a:ea typeface="Arial"/>
                <a:cs typeface="Arial"/>
                <a:sym typeface="Arial"/>
              </a:rPr>
              <a:t>Fasern</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Sowohl</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M </a:t>
            </a:r>
            <a:r>
              <a:rPr lang="en-US" sz="1200" b="0" i="0" u="none" strike="noStrike" cap="none" dirty="0" err="1">
                <a:solidFill>
                  <a:srgbClr val="0000FF"/>
                </a:solidFill>
                <a:latin typeface="Arial"/>
                <a:ea typeface="Arial"/>
                <a:cs typeface="Arial"/>
                <a:sym typeface="Arial"/>
              </a:rPr>
              <a:t>als</a:t>
            </a:r>
            <a:r>
              <a:rPr lang="en-US" sz="1200" b="0" i="0" u="none" strike="noStrike" cap="none" dirty="0">
                <a:solidFill>
                  <a:srgbClr val="0000FF"/>
                </a:solidFill>
                <a:latin typeface="Arial"/>
                <a:ea typeface="Arial"/>
                <a:cs typeface="Arial"/>
                <a:sym typeface="Arial"/>
              </a:rPr>
              <a:t> </a:t>
            </a:r>
            <a:r>
              <a:rPr lang="en-US" sz="1200" b="0" i="0" u="none" strike="noStrike" cap="none" dirty="0" err="1">
                <a:solidFill>
                  <a:srgbClr val="0000FF"/>
                </a:solidFill>
                <a:latin typeface="Arial"/>
                <a:ea typeface="Arial"/>
                <a:cs typeface="Arial"/>
                <a:sym typeface="Arial"/>
              </a:rPr>
              <a:t>auch</a:t>
            </a:r>
            <a:r>
              <a:rPr lang="en-US" sz="1200" b="0" i="0" u="none" strike="noStrike" cap="none" dirty="0">
                <a:solidFill>
                  <a:srgbClr val="0000FF"/>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0000FF"/>
              </a:solidFill>
              <a:latin typeface="Arial"/>
              <a:ea typeface="Arial"/>
              <a:cs typeface="Arial"/>
              <a:sym typeface="Arial"/>
            </a:endParaRPr>
          </a:p>
          <a:p>
            <a:pPr marL="692150" lvl="1" indent="-347663">
              <a:lnSpc>
                <a:spcPct val="85000"/>
              </a:lnSpc>
              <a:spcBef>
                <a:spcPts val="240"/>
              </a:spcBef>
              <a:buClr>
                <a:schemeClr val="accent2"/>
              </a:buClr>
              <a:buSzPts val="840"/>
              <a:buFont typeface="Noto Sans Symbols"/>
              <a:buChar char="●"/>
            </a:pPr>
            <a:r>
              <a:rPr lang="en-US" sz="1200" dirty="0">
                <a:solidFill>
                  <a:srgbClr val="0305FF"/>
                </a:solidFill>
              </a:rPr>
              <a:t>Blau</a:t>
            </a:r>
            <a:r>
              <a:rPr lang="en-US" sz="1200" dirty="0">
                <a:solidFill>
                  <a:schemeClr val="dk1"/>
                </a:solidFill>
              </a:rPr>
              <a:t>-</a:t>
            </a:r>
            <a:r>
              <a:rPr lang="en-US" sz="1200" dirty="0" err="1">
                <a:solidFill>
                  <a:srgbClr val="FFC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
                  </a:ext>
                </a:extLst>
              </a:rPr>
              <a:t>gelb</a:t>
            </a:r>
            <a:r>
              <a:rPr lang="en-US" sz="1200" b="0" i="0" u="none" strike="noStrike" cap="none" dirty="0">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Empfindlich</a:t>
            </a:r>
            <a:r>
              <a:rPr lang="en-US" sz="1200" dirty="0">
                <a:solidFill>
                  <a:schemeClr val="dk1"/>
                </a:solidFill>
              </a:rPr>
              <a:t> </a:t>
            </a:r>
            <a:r>
              <a:rPr lang="en-US" sz="1200" dirty="0" err="1">
                <a:solidFill>
                  <a:schemeClr val="dk1"/>
                </a:solidFill>
              </a:rPr>
              <a:t>gegenüber</a:t>
            </a:r>
            <a:r>
              <a:rPr lang="en-US" sz="1200" dirty="0">
                <a:solidFill>
                  <a:schemeClr val="dk1"/>
                </a:solidFill>
              </a:rPr>
              <a:t> </a:t>
            </a:r>
            <a:r>
              <a:rPr lang="en-US" sz="1200" dirty="0" err="1">
                <a:solidFill>
                  <a:schemeClr val="dk1"/>
                </a:solidFill>
              </a:rPr>
              <a:t>geringer</a:t>
            </a:r>
            <a:r>
              <a:rPr lang="en-US" sz="1200" dirty="0">
                <a:solidFill>
                  <a:schemeClr val="dk1"/>
                </a:solidFill>
              </a:rPr>
              <a:t> </a:t>
            </a:r>
            <a:r>
              <a:rPr lang="en-US" sz="1200" dirty="0" err="1">
                <a:solidFill>
                  <a:schemeClr val="dk1"/>
                </a:solidFill>
              </a:rPr>
              <a:t>Beleuchtungsstärke</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Fasern</a:t>
            </a:r>
            <a:r>
              <a:rPr lang="en-US" sz="1200" dirty="0">
                <a:solidFill>
                  <a:schemeClr val="dk1"/>
                </a:solidFill>
              </a:rPr>
              <a:t> für die </a:t>
            </a:r>
            <a:r>
              <a:rPr lang="en-US" sz="1200" dirty="0" err="1">
                <a:solidFill>
                  <a:schemeClr val="dk1"/>
                </a:solidFill>
              </a:rPr>
              <a:t>Feindetailwahrnehmung</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chemeClr val="dk1"/>
                </a:solidFill>
                <a:latin typeface="Arial"/>
                <a:ea typeface="Arial"/>
                <a:cs typeface="Arial"/>
                <a:sym typeface="Arial"/>
              </a:rPr>
              <a:t>Hohe </a:t>
            </a:r>
            <a:r>
              <a:rPr lang="en-US" sz="1200" b="0" i="0" u="none" strike="noStrike" cap="none" dirty="0" err="1">
                <a:solidFill>
                  <a:schemeClr val="dk1"/>
                </a:solidFill>
                <a:latin typeface="Arial"/>
                <a:ea typeface="Arial"/>
                <a:cs typeface="Arial"/>
                <a:sym typeface="Arial"/>
              </a:rPr>
              <a:t>Redundanz</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starke</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Überlappung</a:t>
            </a:r>
            <a:r>
              <a:rPr lang="en-US" sz="1200" b="0" i="0" u="none" strike="noStrike" cap="none" dirty="0">
                <a:solidFill>
                  <a:schemeClr val="dk1"/>
                </a:solidFill>
                <a:latin typeface="Arial"/>
                <a:ea typeface="Arial"/>
                <a:cs typeface="Arial"/>
                <a:sym typeface="Arial"/>
              </a:rPr>
              <a:t> der </a:t>
            </a:r>
            <a:r>
              <a:rPr lang="en-US" sz="1200" dirty="0" err="1">
                <a:solidFill>
                  <a:schemeClr val="dk1"/>
                </a:solidFill>
              </a:rPr>
              <a:t>Gesichtsfelder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Größter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chemeClr val="dk1"/>
                </a:solidFill>
                <a:latin typeface="Arial"/>
                <a:ea typeface="Arial"/>
                <a:cs typeface="Arial"/>
                <a:sym typeface="Arial"/>
              </a:rPr>
              <a:t>Kleinster</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Durchmesser</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sz="2200" b="0" i="1" u="none" strike="noStrike" cap="none" dirty="0">
              <a:solidFill>
                <a:srgbClr val="0000F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a:t>
            </a:r>
            <a:r>
              <a:rPr lang="en-US" sz="1200" i="1" dirty="0">
                <a:solidFill>
                  <a:schemeClr val="dk1"/>
                </a:solidFill>
              </a:rPr>
              <a:t>FDT-</a:t>
            </a:r>
            <a:r>
              <a:rPr lang="en-US" sz="1200" i="1"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M</a:t>
            </a:r>
            <a:endParaRPr dirty="0"/>
          </a:p>
          <a:p>
            <a:pPr marL="692150" lvl="1" indent="-347663">
              <a:lnSpc>
                <a:spcPct val="90000"/>
              </a:lnSpc>
              <a:spcBef>
                <a:spcPts val="240"/>
              </a:spcBef>
              <a:buClr>
                <a:schemeClr val="accent2"/>
              </a:buClr>
              <a:buSzPts val="840"/>
              <a:buFont typeface="Noto Sans Symbols"/>
              <a:buChar char="●"/>
            </a:pPr>
            <a:r>
              <a:rPr lang="en-US" sz="1200" b="1" i="0" u="none" strike="noStrike" cap="none" dirty="0" err="1">
                <a:solidFill>
                  <a:schemeClr val="dk1"/>
                </a:solidFill>
                <a:latin typeface="Arial"/>
                <a:ea typeface="Arial"/>
                <a:cs typeface="Arial"/>
                <a:sym typeface="Arial"/>
              </a:rPr>
              <a:t>Haupt</a:t>
            </a:r>
            <a:r>
              <a:rPr lang="en-US" sz="1200" b="0" i="0" u="none" strike="noStrike" cap="none" dirty="0" err="1">
                <a:solidFill>
                  <a:schemeClr val="dk1"/>
                </a:solidFill>
                <a:latin typeface="Arial"/>
                <a:ea typeface="Arial"/>
                <a:cs typeface="Arial"/>
                <a:sym typeface="Arial"/>
              </a:rPr>
              <a:t>sächlich</a:t>
            </a:r>
            <a:r>
              <a:rPr lang="en-US" sz="1200" b="0" i="0" u="none" strike="noStrike" cap="none" dirty="0">
                <a:solidFill>
                  <a:schemeClr val="dk1"/>
                </a:solidFill>
                <a:latin typeface="Arial"/>
                <a:ea typeface="Arial"/>
                <a:cs typeface="Arial"/>
                <a:sym typeface="Arial"/>
              </a:rPr>
              <a:t> </a:t>
            </a:r>
            <a:r>
              <a:rPr lang="en-US" sz="1200" dirty="0">
                <a:solidFill>
                  <a:srgbClr val="C00000"/>
                </a:solidFill>
              </a:rPr>
              <a:t>rot-/</a:t>
            </a:r>
            <a:r>
              <a:rPr lang="en-US" sz="1200" dirty="0" err="1">
                <a:solidFill>
                  <a:srgbClr val="00B050"/>
                </a:solidFill>
              </a:rPr>
              <a:t>grün</a:t>
            </a:r>
            <a:r>
              <a:rPr lang="en-US" sz="1200" b="0" i="0" u="none" strike="noStrike" cap="none" dirty="0" err="1">
                <a:solidFill>
                  <a:schemeClr val="dk1"/>
                </a:solidFill>
                <a:latin typeface="Arial"/>
                <a:ea typeface="Arial"/>
                <a:cs typeface="Arial"/>
                <a:sym typeface="Arial"/>
              </a:rPr>
              <a:t>-</a:t>
            </a:r>
            <a:r>
              <a:rPr lang="en-US" sz="1200" dirty="0" err="1">
                <a:solidFill>
                  <a:schemeClr val="dk1"/>
                </a:solidFill>
              </a:rPr>
              <a:t>sensitiv</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dirty="0" err="1">
                <a:solidFill>
                  <a:schemeClr val="dk1"/>
                </a:solidFill>
              </a:rPr>
              <a:t>Grundlage</a:t>
            </a:r>
            <a:r>
              <a:rPr lang="en-US" sz="1200" dirty="0">
                <a:solidFill>
                  <a:schemeClr val="dk1"/>
                </a:solidFill>
              </a:rPr>
              <a:t> der SWAP-</a:t>
            </a:r>
            <a:r>
              <a:rPr lang="en-US" sz="1200" dirty="0" err="1">
                <a:solidFill>
                  <a:schemeClr val="dk1"/>
                </a:solidFill>
              </a:rPr>
              <a:t>Perimetrie</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Erkennung</a:t>
            </a:r>
            <a:r>
              <a:rPr lang="en-US" sz="1200" dirty="0">
                <a:solidFill>
                  <a:schemeClr val="dk1"/>
                </a:solidFill>
              </a:rPr>
              <a:t> </a:t>
            </a:r>
            <a:r>
              <a:rPr lang="en-US" sz="1200" dirty="0" err="1">
                <a:solidFill>
                  <a:schemeClr val="dk1"/>
                </a:solidFill>
              </a:rPr>
              <a:t>eines</a:t>
            </a:r>
            <a:r>
              <a:rPr lang="en-US" sz="1200" dirty="0">
                <a:solidFill>
                  <a:schemeClr val="dk1"/>
                </a:solidFill>
              </a:rPr>
              <a:t> </a:t>
            </a:r>
            <a:r>
              <a:rPr lang="en-US" sz="1200" dirty="0" err="1">
                <a:solidFill>
                  <a:schemeClr val="dk1"/>
                </a:solidFill>
              </a:rPr>
              <a:t>Frühglaukoms</a:t>
            </a:r>
            <a:r>
              <a:rPr lang="en-US" sz="1200" b="0" i="0" u="none" strike="noStrike" cap="none" dirty="0">
                <a:solidFill>
                  <a:schemeClr val="dk1"/>
                </a:solidFill>
                <a:latin typeface="Arial"/>
                <a:ea typeface="Arial"/>
                <a:cs typeface="Arial"/>
                <a:sym typeface="Arial"/>
              </a:rPr>
              <a:t>: </a:t>
            </a:r>
            <a:r>
              <a:rPr lang="en-US" sz="1200" b="0" i="0" u="none" strike="noStrike" cap="none" dirty="0">
                <a:solidFill>
                  <a:srgbClr val="0000FF"/>
                </a:solidFill>
                <a:latin typeface="Arial"/>
                <a:ea typeface="Arial"/>
                <a:cs typeface="Arial"/>
                <a:sym typeface="Arial"/>
              </a:rPr>
              <a:t>K</a:t>
            </a:r>
            <a:endParaRPr dirty="0"/>
          </a:p>
        </p:txBody>
      </p:sp>
      <p:sp>
        <p:nvSpPr>
          <p:cNvPr id="593" name="Google Shape;593;p45"/>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594" name="Google Shape;594;p4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45</a:t>
            </a:fld>
            <a:endParaRPr sz="1000">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4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sz="3500" b="0"/>
          </a:p>
        </p:txBody>
      </p:sp>
      <p:sp>
        <p:nvSpPr>
          <p:cNvPr id="600" name="Google Shape;600;p46"/>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Kleines Gesichtsfeld</a:t>
            </a:r>
            <a:r>
              <a:rPr lang="en-US" sz="1200" b="0" i="0" u="none" strike="noStrike" cap="none">
                <a:solidFill>
                  <a:srgbClr val="BFBFBF"/>
                </a:solidFill>
                <a:latin typeface="Arial"/>
                <a:ea typeface="Arial"/>
                <a:cs typeface="Arial"/>
                <a:sym typeface="Arial"/>
              </a:rPr>
              <a:t>: P</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~10 % der Fasern: Sowohl </a:t>
            </a:r>
            <a:r>
              <a:rPr lang="en-US" sz="1200" b="0" i="1" u="none" strike="noStrike" cap="none">
                <a:solidFill>
                  <a:srgbClr val="BFBFBF"/>
                </a:solidFill>
                <a:latin typeface="Arial"/>
                <a:ea typeface="Arial"/>
                <a:cs typeface="Arial"/>
                <a:sym typeface="Arial"/>
              </a:rPr>
              <a:t>M </a:t>
            </a:r>
            <a:r>
              <a:rPr lang="en-US" sz="1200" b="0" i="0" u="none" strike="noStrike" cap="none">
                <a:solidFill>
                  <a:srgbClr val="BFBFBF"/>
                </a:solidFill>
                <a:latin typeface="Arial"/>
                <a:ea typeface="Arial"/>
                <a:cs typeface="Arial"/>
                <a:sym typeface="Arial"/>
              </a:rPr>
              <a:t>als auch </a:t>
            </a:r>
            <a:r>
              <a:rPr lang="en-US" sz="1200" b="0" i="1" u="none" strike="noStrike" cap="none">
                <a:solidFill>
                  <a:srgbClr val="BFBFB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Blau-gelb-sensitiv: K</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FBFBF"/>
                </a:solidFill>
                <a:latin typeface="Arial"/>
                <a:ea typeface="Arial"/>
                <a:cs typeface="Arial"/>
                <a:sym typeface="Arial"/>
              </a:rPr>
              <a:t>: M</a:t>
            </a:r>
            <a:endParaRPr>
              <a:solidFill>
                <a:srgbClr val="BFBFBF"/>
              </a:solidFill>
            </a:endParaRPr>
          </a:p>
          <a:p>
            <a:pPr marL="692150" marR="0" lvl="1" indent="-347663" algn="l" rtl="0">
              <a:lnSpc>
                <a:spcPct val="90000"/>
              </a:lnSpc>
              <a:spcBef>
                <a:spcPts val="240"/>
              </a:spcBef>
              <a:spcAft>
                <a:spcPts val="0"/>
              </a:spcAft>
              <a:buClr>
                <a:srgbClr val="BFBFBF"/>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a:t>
            </a:r>
            <a:r>
              <a:rPr lang="en-US" sz="1200">
                <a:solidFill>
                  <a:srgbClr val="BFBFBF"/>
                </a:solidFill>
              </a:rPr>
              <a:t>sensitiv</a:t>
            </a:r>
            <a:r>
              <a:rPr lang="en-US" sz="1200" b="0" i="0" u="none" strike="noStrike" cap="none">
                <a:solidFill>
                  <a:srgbClr val="BFBFBF"/>
                </a:solidFill>
                <a:latin typeface="Arial"/>
                <a:ea typeface="Arial"/>
                <a:cs typeface="Arial"/>
                <a:sym typeface="Arial"/>
              </a:rPr>
              <a:t>: P</a:t>
            </a:r>
            <a:endParaRPr>
              <a:solidFill>
                <a:srgbClr val="BFBFBF"/>
              </a:solidFill>
            </a:endParaRPr>
          </a:p>
          <a:p>
            <a:pPr marL="692150" marR="0" lvl="1" indent="-347663" algn="l" rtl="0">
              <a:lnSpc>
                <a:spcPct val="85000"/>
              </a:lnSpc>
              <a:spcBef>
                <a:spcPts val="240"/>
              </a:spcBef>
              <a:spcAft>
                <a:spcPts val="0"/>
              </a:spcAft>
              <a:buClr>
                <a:srgbClr val="BFBFBF"/>
              </a:buClr>
              <a:buSzPts val="840"/>
              <a:buFont typeface="Noto Sans Symbols"/>
              <a:buChar char="●"/>
            </a:pPr>
            <a:r>
              <a:rPr lang="en-US" sz="1200">
                <a:solidFill>
                  <a:srgbClr val="BFBFBF"/>
                </a:solidFill>
              </a:rPr>
              <a:t>Grundlage der SWAP-Perimetrie zur Erkennung eines Frühglaukoms</a:t>
            </a:r>
            <a:r>
              <a:rPr lang="en-US" sz="1200" b="0" i="0" u="none" strike="noStrike" cap="none">
                <a:solidFill>
                  <a:srgbClr val="BFBFBF"/>
                </a:solidFill>
                <a:latin typeface="Arial"/>
                <a:ea typeface="Arial"/>
                <a:cs typeface="Arial"/>
                <a:sym typeface="Arial"/>
              </a:rPr>
              <a:t>: K</a:t>
            </a:r>
            <a:endParaRPr>
              <a:solidFill>
                <a:srgbClr val="BFBFBF"/>
              </a:solidFill>
            </a:endParaRPr>
          </a:p>
        </p:txBody>
      </p:sp>
      <p:sp>
        <p:nvSpPr>
          <p:cNvPr id="601" name="Google Shape;601;p46"/>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02" name="Google Shape;602;p4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46</a:t>
            </a:fld>
            <a:endParaRPr sz="1000">
              <a:solidFill>
                <a:schemeClr val="dk1"/>
              </a:solidFill>
              <a:latin typeface="Arial"/>
              <a:ea typeface="Arial"/>
              <a:cs typeface="Arial"/>
              <a:sym typeface="Arial"/>
            </a:endParaRPr>
          </a:p>
        </p:txBody>
      </p:sp>
      <p:sp>
        <p:nvSpPr>
          <p:cNvPr id="603" name="Google Shape;603;p46"/>
          <p:cNvSpPr/>
          <p:nvPr/>
        </p:nvSpPr>
        <p:spPr>
          <a:xfrm>
            <a:off x="1781979" y="2924061"/>
            <a:ext cx="1066800" cy="6096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4" name="Google Shape;604;p46"/>
          <p:cNvSpPr txBox="1"/>
          <p:nvPr/>
        </p:nvSpPr>
        <p:spPr>
          <a:xfrm>
            <a:off x="990600" y="5801139"/>
            <a:ext cx="4102790"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Wofür steht </a:t>
            </a:r>
            <a:r>
              <a:rPr lang="en-US" sz="1200">
                <a:solidFill>
                  <a:srgbClr val="0000FF"/>
                </a:solidFill>
                <a:latin typeface="Arial"/>
                <a:ea typeface="Arial"/>
                <a:cs typeface="Arial"/>
                <a:sym typeface="Arial"/>
              </a:rPr>
              <a:t>SWAP </a:t>
            </a:r>
            <a:r>
              <a:rPr lang="en-US" sz="1200" i="1">
                <a:solidFill>
                  <a:srgbClr val="0000FF"/>
                </a:solidFill>
                <a:latin typeface="Arial"/>
                <a:ea typeface="Arial"/>
                <a:cs typeface="Arial"/>
                <a:sym typeface="Arial"/>
              </a:rPr>
              <a:t>in diesem Zusammenhang?</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4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610" name="Google Shape;610;p47"/>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Kleines Gesichtsfeld</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~10 % der Fasern: Sowohl </a:t>
            </a:r>
            <a:r>
              <a:rPr lang="en-US" sz="1200" b="0" i="1" u="none" strike="noStrike" cap="none">
                <a:solidFill>
                  <a:srgbClr val="BFBFBF"/>
                </a:solidFill>
                <a:latin typeface="Arial"/>
                <a:ea typeface="Arial"/>
                <a:cs typeface="Arial"/>
                <a:sym typeface="Arial"/>
              </a:rPr>
              <a:t>M </a:t>
            </a:r>
            <a:r>
              <a:rPr lang="en-US" sz="1200" b="0" i="0" u="none" strike="noStrike" cap="none">
                <a:solidFill>
                  <a:srgbClr val="BFBFBF"/>
                </a:solidFill>
                <a:latin typeface="Arial"/>
                <a:ea typeface="Arial"/>
                <a:cs typeface="Arial"/>
                <a:sym typeface="Arial"/>
              </a:rPr>
              <a:t>als auch </a:t>
            </a:r>
            <a:r>
              <a:rPr lang="en-US" sz="1200" b="0" i="1" u="none" strike="noStrike" cap="none">
                <a:solidFill>
                  <a:srgbClr val="BFBFB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Blau-gelb-sensitiv: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a:t>
            </a:r>
            <a:r>
              <a:rPr lang="en-US" sz="1200">
                <a:solidFill>
                  <a:srgbClr val="BFBFBF"/>
                </a:solidFill>
              </a:rPr>
              <a:t>sensitiv</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a:solidFill>
                  <a:srgbClr val="BFBFBF"/>
                </a:solidFill>
              </a:rPr>
              <a:t>Grundlage der SWAP-Perimetrie zur Erkennung eines Frühglaukoms</a:t>
            </a:r>
            <a:r>
              <a:rPr lang="en-US" sz="1200" b="0" i="0" u="none" strike="noStrike" cap="none">
                <a:solidFill>
                  <a:srgbClr val="BFBFBF"/>
                </a:solidFill>
                <a:latin typeface="Arial"/>
                <a:ea typeface="Arial"/>
                <a:cs typeface="Arial"/>
                <a:sym typeface="Arial"/>
              </a:rPr>
              <a:t>: K</a:t>
            </a:r>
            <a:endParaRPr/>
          </a:p>
        </p:txBody>
      </p:sp>
      <p:sp>
        <p:nvSpPr>
          <p:cNvPr id="611" name="Google Shape;611;p47"/>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12" name="Google Shape;612;p4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47</a:t>
            </a:fld>
            <a:endParaRPr sz="1000">
              <a:solidFill>
                <a:schemeClr val="dk1"/>
              </a:solidFill>
              <a:latin typeface="Arial"/>
              <a:ea typeface="Arial"/>
              <a:cs typeface="Arial"/>
              <a:sym typeface="Arial"/>
            </a:endParaRPr>
          </a:p>
        </p:txBody>
      </p:sp>
      <p:sp>
        <p:nvSpPr>
          <p:cNvPr id="613" name="Google Shape;613;p47"/>
          <p:cNvSpPr/>
          <p:nvPr/>
        </p:nvSpPr>
        <p:spPr>
          <a:xfrm>
            <a:off x="1715878" y="2924060"/>
            <a:ext cx="1066800" cy="6096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14" name="Google Shape;614;p47"/>
          <p:cNvSpPr txBox="1"/>
          <p:nvPr/>
        </p:nvSpPr>
        <p:spPr>
          <a:xfrm>
            <a:off x="990600" y="5801139"/>
            <a:ext cx="4099200" cy="764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Wofür steht </a:t>
            </a:r>
            <a:r>
              <a:rPr lang="en-US" sz="1200">
                <a:solidFill>
                  <a:srgbClr val="0000FF"/>
                </a:solidFill>
                <a:latin typeface="Arial"/>
                <a:ea typeface="Arial"/>
                <a:cs typeface="Arial"/>
                <a:sym typeface="Arial"/>
              </a:rPr>
              <a:t>SWAP </a:t>
            </a:r>
            <a:r>
              <a:rPr lang="en-US" sz="1200" i="1">
                <a:solidFill>
                  <a:srgbClr val="0000FF"/>
                </a:solidFill>
                <a:latin typeface="Arial"/>
                <a:ea typeface="Arial"/>
                <a:cs typeface="Arial"/>
                <a:sym typeface="Arial"/>
              </a:rPr>
              <a:t>in diesem Zusammenhang?</a:t>
            </a:r>
            <a:endParaRPr/>
          </a:p>
          <a:p>
            <a:pPr marL="0" marR="0" lvl="0" indent="0" algn="l" rtl="0">
              <a:spcBef>
                <a:spcPts val="0"/>
              </a:spcBef>
              <a:spcAft>
                <a:spcPts val="0"/>
              </a:spcAft>
              <a:buNone/>
            </a:pPr>
            <a:r>
              <a:rPr lang="en-US" sz="1200">
                <a:solidFill>
                  <a:srgbClr val="0000FF"/>
                </a:solidFill>
              </a:rPr>
              <a:t>Kurzwellenlängenautomatisierte Perime</a:t>
            </a:r>
            <a:r>
              <a:rPr lang="en-US" sz="1200">
                <a:solidFill>
                  <a:srgbClr val="0000FF"/>
                </a:solidFill>
                <a:latin typeface="Arial"/>
                <a:ea typeface="Arial"/>
                <a:cs typeface="Arial"/>
                <a:sym typeface="Arial"/>
              </a:rPr>
              <a:t>trie bz</a:t>
            </a:r>
            <a:r>
              <a:rPr lang="en-US" sz="1200">
                <a:solidFill>
                  <a:srgbClr val="0000FF"/>
                </a:solidFill>
              </a:rPr>
              <a:t>w. Blau-Gelb-Perimetrie (short-wavelength automated perimetry)</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48"/>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1" i="0" u="none" strike="noStrike" cap="none" dirty="0" err="1">
                <a:solidFill>
                  <a:schemeClr val="dk1"/>
                </a:solidFill>
                <a:latin typeface="Arial"/>
                <a:ea typeface="Arial"/>
                <a:cs typeface="Arial"/>
                <a:sym typeface="Arial"/>
              </a:rPr>
              <a:t>Bewegungsempfindlich</a:t>
            </a:r>
            <a:r>
              <a:rPr lang="en-US" sz="1200" b="1" i="0" u="none" strike="noStrike" cap="none" dirty="0">
                <a:solidFill>
                  <a:schemeClr val="dk1"/>
                </a:solidFill>
                <a:latin typeface="Arial"/>
                <a:ea typeface="Arial"/>
                <a:cs typeface="Arial"/>
                <a:sym typeface="Arial"/>
              </a:rPr>
              <a:t>: </a:t>
            </a:r>
            <a:r>
              <a:rPr lang="en-US" sz="1200" b="1"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a:solidFill>
                  <a:srgbClr val="BFBFBF"/>
                </a:solidFill>
              </a:rPr>
              <a:t>Kleines </a:t>
            </a:r>
            <a:r>
              <a:rPr lang="en-US" sz="1200" dirty="0" err="1">
                <a:solidFill>
                  <a:srgbClr val="BFBFBF"/>
                </a:solidFill>
              </a:rPr>
              <a:t>Gesichtsfeld</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80–90 % der </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~10 % der </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Sowohl</a:t>
            </a:r>
            <a:r>
              <a:rPr lang="en-US" sz="1200" b="0" i="0" u="none" strike="noStrike" cap="none" dirty="0">
                <a:solidFill>
                  <a:srgbClr val="BFBFBF"/>
                </a:solidFill>
                <a:latin typeface="Arial"/>
                <a:ea typeface="Arial"/>
                <a:cs typeface="Arial"/>
                <a:sym typeface="Arial"/>
              </a:rPr>
              <a:t> </a:t>
            </a:r>
            <a:r>
              <a:rPr lang="en-US" sz="1200" b="0" i="1" u="none" strike="noStrike" cap="none" dirty="0">
                <a:solidFill>
                  <a:srgbClr val="BFBFBF"/>
                </a:solidFill>
                <a:latin typeface="Arial"/>
                <a:ea typeface="Arial"/>
                <a:cs typeface="Arial"/>
                <a:sym typeface="Arial"/>
              </a:rPr>
              <a:t>M </a:t>
            </a:r>
            <a:r>
              <a:rPr lang="en-US" sz="1200" b="0" i="0" u="none" strike="noStrike" cap="none" dirty="0" err="1">
                <a:solidFill>
                  <a:srgbClr val="BFBFBF"/>
                </a:solidFill>
                <a:latin typeface="Arial"/>
                <a:ea typeface="Arial"/>
                <a:cs typeface="Arial"/>
                <a:sym typeface="Arial"/>
              </a:rPr>
              <a:t>als</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auch</a:t>
            </a:r>
            <a:r>
              <a:rPr lang="en-US" sz="1200" b="0" i="0" u="none" strike="noStrike" cap="none" dirty="0">
                <a:solidFill>
                  <a:srgbClr val="BFBFBF"/>
                </a:solidFill>
                <a:latin typeface="Arial"/>
                <a:ea typeface="Arial"/>
                <a:cs typeface="Arial"/>
                <a:sym typeface="Arial"/>
              </a:rPr>
              <a:t> </a:t>
            </a:r>
            <a:r>
              <a:rPr lang="en-US" sz="1200" b="0" i="1" u="none" strike="noStrike" cap="none" dirty="0">
                <a:solidFill>
                  <a:srgbClr val="BFBFBF"/>
                </a:solidFill>
                <a:latin typeface="Arial"/>
                <a:ea typeface="Arial"/>
                <a:cs typeface="Arial"/>
                <a:sym typeface="Arial"/>
              </a:rPr>
              <a:t>K</a:t>
            </a:r>
            <a:endParaRPr sz="2200" b="0" i="0" u="none" strike="noStrike" cap="none" dirty="0">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Blau-</a:t>
            </a:r>
            <a:r>
              <a:rPr lang="en-US" sz="1200" b="0" i="0" u="none" strike="noStrike" cap="none" dirty="0" err="1">
                <a:solidFill>
                  <a:srgbClr val="BFBFBF"/>
                </a:solidFill>
                <a:latin typeface="Arial"/>
                <a:ea typeface="Arial"/>
                <a:cs typeface="Arial"/>
                <a:sym typeface="Arial"/>
              </a:rPr>
              <a:t>gelb</a:t>
            </a: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sensitiv</a:t>
            </a:r>
            <a:r>
              <a:rPr lang="en-US" sz="1200" b="0" i="0" u="none" strike="noStrike" cap="none" dirty="0">
                <a:solidFill>
                  <a:srgbClr val="BFBFBF"/>
                </a:solidFill>
                <a:latin typeface="Arial"/>
                <a:ea typeface="Arial"/>
                <a:cs typeface="Arial"/>
                <a:sym typeface="Arial"/>
              </a:rPr>
              <a:t>: 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rgbClr val="BFBFBF"/>
                </a:solidFill>
              </a:rPr>
              <a:t>Empfindlich</a:t>
            </a:r>
            <a:r>
              <a:rPr lang="en-US" sz="1200" dirty="0">
                <a:solidFill>
                  <a:srgbClr val="BFBFBF"/>
                </a:solidFill>
              </a:rPr>
              <a:t> </a:t>
            </a:r>
            <a:r>
              <a:rPr lang="en-US" sz="1200" dirty="0" err="1">
                <a:solidFill>
                  <a:srgbClr val="BFBFBF"/>
                </a:solidFill>
              </a:rPr>
              <a:t>gegenüber</a:t>
            </a:r>
            <a:r>
              <a:rPr lang="en-US" sz="1200" dirty="0">
                <a:solidFill>
                  <a:srgbClr val="BFBFBF"/>
                </a:solidFill>
              </a:rPr>
              <a:t> </a:t>
            </a:r>
            <a:r>
              <a:rPr lang="en-US" sz="1200" dirty="0" err="1">
                <a:solidFill>
                  <a:srgbClr val="BFBFBF"/>
                </a:solidFill>
              </a:rPr>
              <a:t>geringer</a:t>
            </a:r>
            <a:r>
              <a:rPr lang="en-US" sz="1200" dirty="0">
                <a:solidFill>
                  <a:srgbClr val="BFBFBF"/>
                </a:solidFill>
              </a:rPr>
              <a:t> </a:t>
            </a:r>
            <a:r>
              <a:rPr lang="en-US" sz="1200" dirty="0" err="1">
                <a:solidFill>
                  <a:srgbClr val="BFBFBF"/>
                </a:solidFill>
              </a:rPr>
              <a:t>Beleuchtungsstärke</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rgbClr val="BFBFBF"/>
                </a:solidFill>
              </a:rPr>
              <a:t>Fasern</a:t>
            </a:r>
            <a:r>
              <a:rPr lang="en-US" sz="1200" dirty="0">
                <a:solidFill>
                  <a:srgbClr val="BFBFBF"/>
                </a:solidFill>
              </a:rPr>
              <a:t> für die </a:t>
            </a:r>
            <a:r>
              <a:rPr lang="en-US" sz="1200" dirty="0" err="1">
                <a:solidFill>
                  <a:srgbClr val="BFBFBF"/>
                </a:solidFill>
              </a:rPr>
              <a:t>Feindetailwahrnehmung</a:t>
            </a:r>
            <a:r>
              <a:rPr lang="en-US" sz="1200" dirty="0">
                <a:solidFill>
                  <a:srgbClr val="BFBFBF"/>
                </a:solidFill>
              </a:rPr>
              <a:t>: </a:t>
            </a:r>
            <a:r>
              <a:rPr lang="en-US" sz="1200" b="0" i="0" u="none" strike="noStrike" cap="none" dirty="0">
                <a:solidFill>
                  <a:srgbClr val="BFBFBF"/>
                </a:solidFill>
                <a:latin typeface="Arial"/>
                <a:ea typeface="Arial"/>
                <a:cs typeface="Arial"/>
                <a:sym typeface="Arial"/>
              </a:rPr>
              <a:t>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Hohe </a:t>
            </a:r>
            <a:r>
              <a:rPr lang="en-US" sz="1200" b="0" i="0" u="none" strike="noStrike" cap="none" dirty="0" err="1">
                <a:solidFill>
                  <a:srgbClr val="BFBFBF"/>
                </a:solidFill>
                <a:latin typeface="Arial"/>
                <a:ea typeface="Arial"/>
                <a:cs typeface="Arial"/>
                <a:sym typeface="Arial"/>
              </a:rPr>
              <a:t>Redundanz</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starke</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Überlappung</a:t>
            </a:r>
            <a:r>
              <a:rPr lang="en-US" sz="1200" b="0" i="0" u="none" strike="noStrike" cap="none" dirty="0">
                <a:solidFill>
                  <a:srgbClr val="BFBFBF"/>
                </a:solidFill>
                <a:latin typeface="Arial"/>
                <a:ea typeface="Arial"/>
                <a:cs typeface="Arial"/>
                <a:sym typeface="Arial"/>
              </a:rPr>
              <a:t> der </a:t>
            </a:r>
            <a:r>
              <a:rPr lang="en-US" sz="1200" dirty="0" err="1">
                <a:solidFill>
                  <a:srgbClr val="BFBFBF"/>
                </a:solidFill>
              </a:rPr>
              <a:t>Gesichtsfelder</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1" i="0" u="none" strike="noStrike" cap="none" dirty="0" err="1">
                <a:solidFill>
                  <a:schemeClr val="dk1"/>
                </a:solidFill>
                <a:latin typeface="Arial"/>
                <a:ea typeface="Arial"/>
                <a:cs typeface="Arial"/>
                <a:sym typeface="Arial"/>
              </a:rPr>
              <a:t>Größter</a:t>
            </a:r>
            <a:r>
              <a:rPr lang="en-US" sz="1200" b="1" i="0" u="none" strike="noStrike" cap="none" dirty="0">
                <a:solidFill>
                  <a:schemeClr val="dk1"/>
                </a:solidFill>
                <a:latin typeface="Arial"/>
                <a:ea typeface="Arial"/>
                <a:cs typeface="Arial"/>
                <a:sym typeface="Arial"/>
              </a:rPr>
              <a:t> </a:t>
            </a:r>
            <a:r>
              <a:rPr lang="en-US" sz="1200" b="1" i="0" u="none" strike="noStrike" cap="none" dirty="0" err="1">
                <a:solidFill>
                  <a:schemeClr val="dk1"/>
                </a:solidFill>
                <a:latin typeface="Arial"/>
                <a:ea typeface="Arial"/>
                <a:cs typeface="Arial"/>
                <a:sym typeface="Arial"/>
              </a:rPr>
              <a:t>Durchmesser</a:t>
            </a:r>
            <a:r>
              <a:rPr lang="en-US" sz="1200" b="1" i="0" u="none" strike="noStrike" cap="none" dirty="0">
                <a:solidFill>
                  <a:schemeClr val="dk1"/>
                </a:solidFill>
                <a:latin typeface="Arial"/>
                <a:ea typeface="Arial"/>
                <a:cs typeface="Arial"/>
                <a:sym typeface="Arial"/>
              </a:rPr>
              <a:t>: </a:t>
            </a:r>
            <a:r>
              <a:rPr lang="en-US" sz="1200" b="1" i="0" u="none" strike="noStrike" cap="none" dirty="0">
                <a:solidFill>
                  <a:srgbClr val="0000FF"/>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Kleinster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K</a:t>
            </a:r>
            <a:endParaRPr sz="2200" b="0" i="1"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dirty="0" err="1">
                <a:solidFill>
                  <a:srgbClr val="BFBFBF"/>
                </a:solidFill>
              </a:rPr>
              <a:t>Grundlage</a:t>
            </a:r>
            <a:r>
              <a:rPr lang="en-US" sz="1200" dirty="0">
                <a:solidFill>
                  <a:srgbClr val="BFBFBF"/>
                </a:solidFill>
              </a:rPr>
              <a:t> der </a:t>
            </a:r>
            <a:r>
              <a:rPr lang="en-US" sz="1200" i="1" dirty="0">
                <a:solidFill>
                  <a:srgbClr val="BFBFBF"/>
                </a:solidFill>
              </a:rPr>
              <a:t>FDT-</a:t>
            </a:r>
            <a:r>
              <a:rPr lang="en-US" sz="1200" i="1" dirty="0" err="1">
                <a:solidFill>
                  <a:srgbClr val="BFBFBF"/>
                </a:solidFill>
              </a:rPr>
              <a:t>Perimetrie</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Erkennung</a:t>
            </a:r>
            <a:r>
              <a:rPr lang="en-US" sz="1200" dirty="0">
                <a:solidFill>
                  <a:srgbClr val="BFBFBF"/>
                </a:solidFill>
              </a:rPr>
              <a:t> </a:t>
            </a:r>
            <a:r>
              <a:rPr lang="en-US" sz="1200" dirty="0" err="1">
                <a:solidFill>
                  <a:srgbClr val="BFBFBF"/>
                </a:solidFill>
              </a:rPr>
              <a:t>eines</a:t>
            </a:r>
            <a:r>
              <a:rPr lang="en-US" sz="1200" dirty="0">
                <a:solidFill>
                  <a:srgbClr val="BFBFBF"/>
                </a:solidFill>
              </a:rPr>
              <a:t> </a:t>
            </a:r>
            <a:r>
              <a:rPr lang="en-US" sz="1200" dirty="0" err="1">
                <a:solidFill>
                  <a:srgbClr val="BFBFBF"/>
                </a:solidFill>
              </a:rPr>
              <a:t>Frühglaukoms</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Hauptsächlich</a:t>
            </a:r>
            <a:r>
              <a:rPr lang="en-US" sz="1200" b="0" i="0" u="none" strike="noStrike" cap="none" dirty="0">
                <a:solidFill>
                  <a:srgbClr val="BFBFBF"/>
                </a:solidFill>
                <a:latin typeface="Arial"/>
                <a:ea typeface="Arial"/>
                <a:cs typeface="Arial"/>
                <a:sym typeface="Arial"/>
              </a:rPr>
              <a:t> </a:t>
            </a:r>
            <a:r>
              <a:rPr lang="en-US" sz="1200" dirty="0">
                <a:solidFill>
                  <a:srgbClr val="BFBFBF"/>
                </a:solidFill>
              </a:rPr>
              <a:t>rot-</a:t>
            </a:r>
            <a:r>
              <a:rPr lang="en-US" sz="1200" dirty="0" err="1">
                <a:solidFill>
                  <a:srgbClr val="BFBFBF"/>
                </a:solidFill>
              </a:rPr>
              <a:t>grün</a:t>
            </a:r>
            <a:r>
              <a:rPr lang="en-US" sz="1200" dirty="0">
                <a:solidFill>
                  <a:srgbClr val="BFBFBF"/>
                </a:solidFill>
              </a:rPr>
              <a:t>-</a:t>
            </a:r>
            <a:r>
              <a:rPr lang="en-US" sz="1200" dirty="0" err="1">
                <a:solidFill>
                  <a:srgbClr val="BFBFBF"/>
                </a:solidFill>
              </a:rPr>
              <a:t>sensitiv</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dirty="0" err="1">
                <a:solidFill>
                  <a:srgbClr val="BFBFBF"/>
                </a:solidFill>
              </a:rPr>
              <a:t>Grundlage</a:t>
            </a:r>
            <a:r>
              <a:rPr lang="en-US" sz="1200" dirty="0">
                <a:solidFill>
                  <a:srgbClr val="BFBFBF"/>
                </a:solidFill>
              </a:rPr>
              <a:t> der SWAP-</a:t>
            </a:r>
            <a:r>
              <a:rPr lang="en-US" sz="1200" dirty="0" err="1">
                <a:solidFill>
                  <a:srgbClr val="BFBFBF"/>
                </a:solidFill>
              </a:rPr>
              <a:t>Perimetrie</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Erkennung</a:t>
            </a:r>
            <a:r>
              <a:rPr lang="en-US" sz="1200" dirty="0">
                <a:solidFill>
                  <a:srgbClr val="BFBFBF"/>
                </a:solidFill>
              </a:rPr>
              <a:t> </a:t>
            </a:r>
            <a:r>
              <a:rPr lang="en-US" sz="1200" dirty="0" err="1">
                <a:solidFill>
                  <a:srgbClr val="BFBFBF"/>
                </a:solidFill>
              </a:rPr>
              <a:t>eines</a:t>
            </a:r>
            <a:r>
              <a:rPr lang="en-US" sz="1200" dirty="0">
                <a:solidFill>
                  <a:srgbClr val="BFBFBF"/>
                </a:solidFill>
              </a:rPr>
              <a:t> </a:t>
            </a:r>
            <a:r>
              <a:rPr lang="en-US" sz="1200" dirty="0" err="1">
                <a:solidFill>
                  <a:srgbClr val="BFBFBF"/>
                </a:solidFill>
              </a:rPr>
              <a:t>Frühglaukoms</a:t>
            </a:r>
            <a:r>
              <a:rPr lang="en-US" sz="1200" b="0" i="0" u="none" strike="noStrike" cap="none" dirty="0">
                <a:solidFill>
                  <a:srgbClr val="BFBFBF"/>
                </a:solidFill>
                <a:latin typeface="Arial"/>
                <a:ea typeface="Arial"/>
                <a:cs typeface="Arial"/>
                <a:sym typeface="Arial"/>
              </a:rPr>
              <a:t>: K</a:t>
            </a:r>
            <a:endParaRPr dirty="0"/>
          </a:p>
        </p:txBody>
      </p:sp>
      <p:sp>
        <p:nvSpPr>
          <p:cNvPr id="620" name="Google Shape;620;p48"/>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21" name="Google Shape;621;p4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48</a:t>
            </a:fld>
            <a:endParaRPr sz="1000">
              <a:solidFill>
                <a:schemeClr val="dk1"/>
              </a:solidFill>
              <a:latin typeface="Arial"/>
              <a:ea typeface="Arial"/>
              <a:cs typeface="Arial"/>
              <a:sym typeface="Arial"/>
            </a:endParaRPr>
          </a:p>
        </p:txBody>
      </p:sp>
      <p:sp>
        <p:nvSpPr>
          <p:cNvPr id="622" name="Google Shape;622;p48"/>
          <p:cNvSpPr/>
          <p:nvPr/>
        </p:nvSpPr>
        <p:spPr>
          <a:xfrm>
            <a:off x="2041663" y="1120253"/>
            <a:ext cx="400050" cy="1064978"/>
          </a:xfrm>
          <a:prstGeom prst="upDownArrow">
            <a:avLst>
              <a:gd name="adj1" fmla="val 50000"/>
              <a:gd name="adj2" fmla="val 50000"/>
            </a:avLst>
          </a:prstGeom>
          <a:solidFill>
            <a:srgbClr val="0000FF"/>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23" name="Google Shape;623;p48"/>
          <p:cNvGrpSpPr/>
          <p:nvPr/>
        </p:nvGrpSpPr>
        <p:grpSpPr>
          <a:xfrm>
            <a:off x="2815728" y="1270831"/>
            <a:ext cx="1905000" cy="838200"/>
            <a:chOff x="5410200" y="1006475"/>
            <a:chExt cx="1905000" cy="838200"/>
          </a:xfrm>
        </p:grpSpPr>
        <p:sp>
          <p:nvSpPr>
            <p:cNvPr id="624" name="Google Shape;624;p48"/>
            <p:cNvSpPr/>
            <p:nvPr/>
          </p:nvSpPr>
          <p:spPr>
            <a:xfrm>
              <a:off x="5410200" y="1006475"/>
              <a:ext cx="1905000" cy="8382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26" name="Google Shape;626;p48"/>
            <p:cNvSpPr txBox="1"/>
            <p:nvPr/>
          </p:nvSpPr>
          <p:spPr>
            <a:xfrm>
              <a:off x="5486400" y="1090613"/>
              <a:ext cx="1809750" cy="321114"/>
            </a:xfrm>
            <a:prstGeom prst="rect">
              <a:avLst/>
            </a:prstGeom>
            <a:noFill/>
            <a:ln>
              <a:noFill/>
            </a:ln>
          </p:spPr>
          <p:txBody>
            <a:bodyPr spcFirstLastPara="1" wrap="square" lIns="25400" tIns="12700" rIns="25400" bIns="12700" anchor="t" anchorCtr="0">
              <a:spAutoFit/>
            </a:bodyPr>
            <a:lstStyle/>
            <a:p>
              <a:pPr lvl="0">
                <a:lnSpc>
                  <a:spcPct val="80000"/>
                </a:lnSpc>
                <a:buClr>
                  <a:schemeClr val="dk1"/>
                </a:buClr>
                <a:buSzPts val="1200"/>
              </a:pPr>
              <a:r>
                <a:rPr lang="en-US" sz="1200" i="1" dirty="0" err="1">
                  <a:solidFill>
                    <a:schemeClr val="dk1"/>
                  </a:solidFill>
                </a:rPr>
                <a:t>Magnozellulär</a:t>
              </a:r>
              <a:r>
                <a:rPr lang="en-US" sz="1200" i="1" dirty="0">
                  <a:solidFill>
                    <a:schemeClr val="dk1"/>
                  </a:solidFill>
                </a:rPr>
                <a:t> = </a:t>
              </a:r>
              <a:r>
                <a:rPr lang="en-US" sz="1200" i="1" dirty="0" err="1">
                  <a:solidFill>
                    <a:schemeClr val="dk1"/>
                  </a:solidFill>
                </a:rPr>
                <a:t>mächtige</a:t>
              </a:r>
              <a:r>
                <a:rPr lang="en-US" sz="1200" i="1" dirty="0">
                  <a:solidFill>
                    <a:schemeClr val="dk1"/>
                  </a:solidFill>
                </a:rPr>
                <a:t> </a:t>
              </a:r>
              <a:r>
                <a:rPr lang="en-US" sz="1200" i="1" dirty="0" err="1">
                  <a:solidFill>
                    <a:schemeClr val="dk1"/>
                  </a:solidFill>
                </a:rPr>
                <a:t>Bewegung</a:t>
              </a:r>
              <a:endParaRPr dirty="0"/>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9"/>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1">
                <a:solidFill>
                  <a:schemeClr val="dk1"/>
                </a:solidFill>
              </a:rPr>
              <a:t>Kleines</a:t>
            </a:r>
            <a:r>
              <a:rPr lang="en-US" sz="1200" b="1" i="0" u="none" strike="noStrike" cap="none">
                <a:solidFill>
                  <a:schemeClr val="dk1"/>
                </a:solidFill>
                <a:latin typeface="Arial"/>
                <a:ea typeface="Arial"/>
                <a:cs typeface="Arial"/>
                <a:sym typeface="Arial"/>
              </a:rPr>
              <a:t> </a:t>
            </a:r>
            <a:r>
              <a:rPr lang="en-US" sz="1200" b="1">
                <a:solidFill>
                  <a:schemeClr val="dk1"/>
                </a:solidFill>
              </a:rPr>
              <a:t>Gesichtsfeld</a:t>
            </a:r>
            <a:r>
              <a:rPr lang="en-US" sz="1200" b="1" i="0" u="none" strike="noStrike" cap="none">
                <a:solidFill>
                  <a:schemeClr val="dk1"/>
                </a:solidFill>
                <a:latin typeface="Arial"/>
                <a:ea typeface="Arial"/>
                <a:cs typeface="Arial"/>
                <a:sym typeface="Arial"/>
              </a:rPr>
              <a:t>: </a:t>
            </a:r>
            <a:r>
              <a:rPr lang="en-US" sz="1200" b="1"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1" i="0" u="none" strike="noStrike" cap="none">
                <a:solidFill>
                  <a:schemeClr val="dk1"/>
                </a:solidFill>
                <a:latin typeface="Arial"/>
                <a:ea typeface="Arial"/>
                <a:cs typeface="Arial"/>
                <a:sym typeface="Arial"/>
              </a:rPr>
              <a:t>80–90 % der Fasern: </a:t>
            </a:r>
            <a:r>
              <a:rPr lang="en-US" sz="1200" b="1" i="0" u="none" strike="noStrike" cap="none">
                <a:solidFill>
                  <a:srgbClr val="0000FF"/>
                </a:solidFill>
                <a:latin typeface="Arial"/>
                <a:ea typeface="Arial"/>
                <a:cs typeface="Arial"/>
                <a:sym typeface="Arial"/>
              </a:rPr>
              <a:t>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~10 % der Fasern: </a:t>
            </a:r>
            <a:r>
              <a:rPr lang="en-US" sz="1200" b="0" i="0" u="none" strike="noStrike" cap="none">
                <a:solidFill>
                  <a:srgbClr val="B2B2B2"/>
                </a:solidFill>
                <a:latin typeface="Arial"/>
                <a:ea typeface="Arial"/>
                <a:cs typeface="Arial"/>
                <a:sym typeface="Arial"/>
              </a:rPr>
              <a:t>Sowohl </a:t>
            </a:r>
            <a:r>
              <a:rPr lang="en-US" sz="1200" b="0" i="1" u="none" strike="noStrike" cap="none">
                <a:solidFill>
                  <a:srgbClr val="B2B2B2"/>
                </a:solidFill>
                <a:latin typeface="Arial"/>
                <a:ea typeface="Arial"/>
                <a:cs typeface="Arial"/>
                <a:sym typeface="Arial"/>
              </a:rPr>
              <a:t>M </a:t>
            </a:r>
            <a:r>
              <a:rPr lang="en-US" sz="1200" b="0" i="0" u="none" strike="noStrike" cap="none">
                <a:solidFill>
                  <a:srgbClr val="B2B2B2"/>
                </a:solidFill>
                <a:latin typeface="Arial"/>
                <a:ea typeface="Arial"/>
                <a:cs typeface="Arial"/>
                <a:sym typeface="Arial"/>
              </a:rPr>
              <a:t>als auch </a:t>
            </a:r>
            <a:r>
              <a:rPr lang="en-US" sz="1200" b="0" i="1" u="none" strike="noStrike" cap="none">
                <a:solidFill>
                  <a:srgbClr val="B2B2B2"/>
                </a:solidFill>
                <a:latin typeface="Arial"/>
                <a:ea typeface="Arial"/>
                <a:cs typeface="Arial"/>
                <a:sym typeface="Arial"/>
              </a:rPr>
              <a:t>K</a:t>
            </a:r>
            <a:endParaRPr sz="2200" b="0" i="0" u="none" strike="noStrike" cap="none">
              <a:solidFill>
                <a:srgbClr val="B2B2B2"/>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Blau-gelb-</a:t>
            </a:r>
            <a:r>
              <a:rPr lang="en-US" sz="1200">
                <a:solidFill>
                  <a:srgbClr val="BFBFBF"/>
                </a:solidFill>
              </a:rPr>
              <a:t>sensitiv</a:t>
            </a:r>
            <a:r>
              <a:rPr lang="en-US" sz="1200" b="0" i="0" u="none" strike="noStrike" cap="none">
                <a:solidFill>
                  <a:srgbClr val="BFBFBF"/>
                </a:solidFill>
                <a:latin typeface="Arial"/>
                <a:ea typeface="Arial"/>
                <a:cs typeface="Arial"/>
                <a:sym typeface="Arial"/>
              </a:rPr>
              <a:t>: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a:t>
            </a:r>
            <a:r>
              <a:rPr lang="en-US" sz="1200">
                <a:solidFill>
                  <a:srgbClr val="BFBFBF"/>
                </a:solidFill>
              </a:rPr>
              <a:t>sensitiv</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a:solidFill>
                  <a:srgbClr val="BFBFBF"/>
                </a:solidFill>
              </a:rPr>
              <a:t>Grundlage der SWAP-Perimetrie zur Erkennung eines Frühglaukoms</a:t>
            </a:r>
            <a:r>
              <a:rPr lang="en-US" sz="1200" b="0" i="0" u="none" strike="noStrike" cap="none">
                <a:solidFill>
                  <a:srgbClr val="BFBFBF"/>
                </a:solidFill>
                <a:latin typeface="Arial"/>
                <a:ea typeface="Arial"/>
                <a:cs typeface="Arial"/>
                <a:sym typeface="Arial"/>
              </a:rPr>
              <a:t>: K</a:t>
            </a:r>
            <a:endParaRPr/>
          </a:p>
        </p:txBody>
      </p:sp>
      <p:sp>
        <p:nvSpPr>
          <p:cNvPr id="632" name="Google Shape;632;p49"/>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grpSp>
        <p:nvGrpSpPr>
          <p:cNvPr id="633" name="Google Shape;633;p49"/>
          <p:cNvGrpSpPr/>
          <p:nvPr/>
        </p:nvGrpSpPr>
        <p:grpSpPr>
          <a:xfrm>
            <a:off x="4168775" y="1066800"/>
            <a:ext cx="1774825" cy="838200"/>
            <a:chOff x="5387975" y="1981200"/>
            <a:chExt cx="1774825" cy="838200"/>
          </a:xfrm>
        </p:grpSpPr>
        <p:sp>
          <p:nvSpPr>
            <p:cNvPr id="634" name="Google Shape;634;p49"/>
            <p:cNvSpPr/>
            <p:nvPr/>
          </p:nvSpPr>
          <p:spPr>
            <a:xfrm>
              <a:off x="5387975" y="1981200"/>
              <a:ext cx="1698625" cy="838200"/>
            </a:xfrm>
            <a:prstGeom prst="rect">
              <a:avLst/>
            </a:prstGeom>
            <a:solidFill>
              <a:schemeClr val="folHlink"/>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36" name="Google Shape;636;p49"/>
            <p:cNvSpPr txBox="1"/>
            <p:nvPr/>
          </p:nvSpPr>
          <p:spPr>
            <a:xfrm>
              <a:off x="5464175" y="2081213"/>
              <a:ext cx="1698625" cy="321114"/>
            </a:xfrm>
            <a:prstGeom prst="rect">
              <a:avLst/>
            </a:prstGeom>
            <a:noFill/>
            <a:ln>
              <a:noFill/>
            </a:ln>
          </p:spPr>
          <p:txBody>
            <a:bodyPr spcFirstLastPara="1" wrap="square" lIns="25400" tIns="12700" rIns="25400" bIns="12700" anchor="t" anchorCtr="0">
              <a:spAutoFit/>
            </a:bodyPr>
            <a:lstStyle/>
            <a:p>
              <a:pPr lvl="0">
                <a:lnSpc>
                  <a:spcPct val="80000"/>
                </a:lnSpc>
                <a:buClr>
                  <a:srgbClr val="FF0000"/>
                </a:buClr>
                <a:buSzPts val="1200"/>
              </a:pPr>
              <a:r>
                <a:rPr lang="en-US" sz="1200" i="1" dirty="0" err="1">
                  <a:solidFill>
                    <a:srgbClr val="FF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Parvozellulär</a:t>
              </a:r>
              <a:r>
                <a:rPr lang="en-US" sz="1200" i="1" dirty="0">
                  <a:solidFill>
                    <a:srgbClr val="FF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 </a:t>
              </a:r>
              <a:r>
                <a:rPr lang="en-US" sz="1200" i="1" dirty="0" err="1">
                  <a:solidFill>
                    <a:srgbClr val="FF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klein</a:t>
              </a:r>
              <a:r>
                <a:rPr lang="en-US" sz="1200" i="1" dirty="0">
                  <a:solidFill>
                    <a:srgbClr val="FF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und </a:t>
              </a:r>
              <a:r>
                <a:rPr lang="en-US" sz="1200" i="1" dirty="0" err="1">
                  <a:solidFill>
                    <a:srgbClr val="FF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zahlreich</a:t>
              </a:r>
              <a:endParaRPr sz="1600" i="1" dirty="0">
                <a:solidFill>
                  <a:srgbClr val="FF0000"/>
                </a:solidFill>
                <a:latin typeface="Arial"/>
                <a:ea typeface="Arial"/>
                <a:cs typeface="Arial"/>
                <a:sym typeface="Arial"/>
              </a:endParaRPr>
            </a:p>
          </p:txBody>
        </p:sp>
      </p:grpSp>
      <p:sp>
        <p:nvSpPr>
          <p:cNvPr id="637" name="Google Shape;637;p4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49</a:t>
            </a:fld>
            <a:endParaRPr sz="10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201" name="Google Shape;201;p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5</a:t>
            </a:fld>
            <a:endParaRPr sz="1000" b="0" i="0" u="none" strike="noStrike" cap="none">
              <a:solidFill>
                <a:schemeClr val="dk1"/>
              </a:solidFill>
              <a:latin typeface="Arial"/>
              <a:ea typeface="Arial"/>
              <a:cs typeface="Arial"/>
              <a:sym typeface="Arial"/>
            </a:endParaRPr>
          </a:p>
        </p:txBody>
      </p:sp>
      <p:sp>
        <p:nvSpPr>
          <p:cNvPr id="202" name="Google Shape;202;p5"/>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Wofür steht </a:t>
            </a:r>
            <a:r>
              <a:rPr lang="en-US" sz="1200" b="0" i="0" u="none" strike="noStrike" cap="none">
                <a:solidFill>
                  <a:schemeClr val="lt1"/>
                </a:solidFill>
                <a:latin typeface="Arial"/>
                <a:ea typeface="Arial"/>
                <a:cs typeface="Arial"/>
                <a:sym typeface="Arial"/>
              </a:rPr>
              <a:t>RNFL</a:t>
            </a:r>
            <a:r>
              <a:rPr lang="en-US" sz="1200" b="0" i="1" u="none" strike="noStrike" cap="none">
                <a:solidFill>
                  <a:schemeClr val="lt1"/>
                </a:solidFill>
                <a:latin typeface="Arial"/>
                <a:ea typeface="Arial"/>
                <a:cs typeface="Arial"/>
                <a:sym typeface="Arial"/>
              </a:rPr>
              <a:t>?</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Retinale Nervenfaserschicht</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Ganglienzellen</a:t>
            </a: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Welcher Teil der Ganglienzelle bildet die „Fasern“ in der RNFL?</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Das Axon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03" name="Google Shape;203;p5"/>
          <p:cNvCxnSpPr/>
          <p:nvPr/>
        </p:nvCxnSpPr>
        <p:spPr>
          <a:xfrm rot="10800000" flipH="1">
            <a:off x="2743200" y="53340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F37E1C88-21A4-BD95-0B9D-37217682FDDF}"/>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13DBA036-C583-7E11-D6A4-4B92D22B501D}"/>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50"/>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Kleines Gesichtsfeld</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sz="2200" b="0" i="0" u="none" strike="noStrike" cap="none">
              <a:solidFill>
                <a:srgbClr val="B2B2B2"/>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~10 % der Fasern: Sowohl </a:t>
            </a:r>
            <a:r>
              <a:rPr lang="en-US" sz="1200" b="0" i="1" u="none" strike="noStrike" cap="none">
                <a:solidFill>
                  <a:srgbClr val="B2B2B2"/>
                </a:solidFill>
                <a:latin typeface="Arial"/>
                <a:ea typeface="Arial"/>
                <a:cs typeface="Arial"/>
                <a:sym typeface="Arial"/>
              </a:rPr>
              <a:t>M </a:t>
            </a:r>
            <a:r>
              <a:rPr lang="en-US" sz="1200" b="0" i="0" u="none" strike="noStrike" cap="none">
                <a:solidFill>
                  <a:srgbClr val="B2B2B2"/>
                </a:solidFill>
                <a:latin typeface="Arial"/>
                <a:ea typeface="Arial"/>
                <a:cs typeface="Arial"/>
                <a:sym typeface="Arial"/>
              </a:rPr>
              <a:t>als auch </a:t>
            </a:r>
            <a:r>
              <a:rPr lang="en-US" sz="1200" b="0" i="1" u="none" strike="noStrike" cap="none">
                <a:solidFill>
                  <a:srgbClr val="0000F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1" i="0" u="none" strike="noStrike" cap="none">
                <a:solidFill>
                  <a:schemeClr val="dk1"/>
                </a:solidFill>
                <a:latin typeface="Arial"/>
                <a:ea typeface="Arial"/>
                <a:cs typeface="Arial"/>
                <a:sym typeface="Arial"/>
              </a:rPr>
              <a:t>Blau-gelb-sensitiv: </a:t>
            </a:r>
            <a:r>
              <a:rPr lang="en-US" sz="1200" b="1" i="0" u="none" strike="noStrike" cap="none">
                <a:solidFill>
                  <a:srgbClr val="0000FF"/>
                </a:solidFill>
                <a:latin typeface="Arial"/>
                <a:ea typeface="Arial"/>
                <a:cs typeface="Arial"/>
                <a:sym typeface="Arial"/>
              </a:rPr>
              <a:t>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E</a:t>
            </a:r>
            <a:r>
              <a:rPr lang="en-US" sz="1200">
                <a:solidFill>
                  <a:srgbClr val="BFBFBF"/>
                </a:solidFill>
              </a:rPr>
              <a:t>mpfindlich gegenüber geringer Beleuchtungsstärke</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a:t>
            </a:r>
            <a:r>
              <a:rPr lang="en-US" sz="1200">
                <a:solidFill>
                  <a:srgbClr val="BFBFBF"/>
                </a:solidFill>
              </a:rPr>
              <a:t>sensitiv</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a:solidFill>
                  <a:srgbClr val="BFBFBF"/>
                </a:solidFill>
              </a:rPr>
              <a:t>Grundlage der SWAP-Perimetrie zur Erkennung eines Frühglaukoms</a:t>
            </a:r>
            <a:r>
              <a:rPr lang="en-US" sz="1200" b="0" i="0" u="none" strike="noStrike" cap="none">
                <a:solidFill>
                  <a:srgbClr val="BFBFBF"/>
                </a:solidFill>
                <a:latin typeface="Arial"/>
                <a:ea typeface="Arial"/>
                <a:cs typeface="Arial"/>
                <a:sym typeface="Arial"/>
              </a:rPr>
              <a:t>: K</a:t>
            </a:r>
            <a:endParaRPr/>
          </a:p>
        </p:txBody>
      </p:sp>
      <p:sp>
        <p:nvSpPr>
          <p:cNvPr id="643" name="Google Shape;643;p50"/>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44" name="Google Shape;644;p5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50</a:t>
            </a:fld>
            <a:endParaRPr sz="1000">
              <a:solidFill>
                <a:schemeClr val="dk1"/>
              </a:solidFill>
              <a:latin typeface="Arial"/>
              <a:ea typeface="Arial"/>
              <a:cs typeface="Arial"/>
              <a:sym typeface="Arial"/>
            </a:endParaRPr>
          </a:p>
        </p:txBody>
      </p:sp>
      <p:grpSp>
        <p:nvGrpSpPr>
          <p:cNvPr id="645" name="Google Shape;645;p50"/>
          <p:cNvGrpSpPr/>
          <p:nvPr/>
        </p:nvGrpSpPr>
        <p:grpSpPr>
          <a:xfrm>
            <a:off x="6014150" y="3429000"/>
            <a:ext cx="2743200" cy="930275"/>
            <a:chOff x="5410200" y="2879725"/>
            <a:chExt cx="2743200" cy="930275"/>
          </a:xfrm>
        </p:grpSpPr>
        <p:sp>
          <p:nvSpPr>
            <p:cNvPr id="646" name="Google Shape;646;p50"/>
            <p:cNvSpPr/>
            <p:nvPr/>
          </p:nvSpPr>
          <p:spPr>
            <a:xfrm>
              <a:off x="5410200" y="2971800"/>
              <a:ext cx="2743200" cy="838200"/>
            </a:xfrm>
            <a:prstGeom prst="rect">
              <a:avLst/>
            </a:prstGeom>
            <a:solidFill>
              <a:schemeClr val="dk1"/>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47" name="Google Shape;647;p50"/>
            <p:cNvSpPr txBox="1"/>
            <p:nvPr/>
          </p:nvSpPr>
          <p:spPr>
            <a:xfrm>
              <a:off x="5410200" y="2879725"/>
              <a:ext cx="6921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K</a:t>
              </a:r>
              <a:endParaRPr/>
            </a:p>
          </p:txBody>
        </p:sp>
        <p:sp>
          <p:nvSpPr>
            <p:cNvPr id="648" name="Google Shape;648;p50"/>
            <p:cNvSpPr txBox="1"/>
            <p:nvPr/>
          </p:nvSpPr>
          <p:spPr>
            <a:xfrm>
              <a:off x="5915025" y="3429000"/>
              <a:ext cx="2193900" cy="173400"/>
            </a:xfrm>
            <a:prstGeom prst="rect">
              <a:avLst/>
            </a:prstGeom>
            <a:no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Clr>
                  <a:schemeClr val="lt1"/>
                </a:buClr>
                <a:buSzPts val="1200"/>
                <a:buFont typeface="Noto Sans Symbols"/>
                <a:buNone/>
              </a:pPr>
              <a:r>
                <a:rPr lang="en-US" sz="1200" i="1">
                  <a:solidFill>
                    <a:schemeClr val="lt1"/>
                  </a:solidFill>
                  <a:latin typeface="Arial"/>
                  <a:ea typeface="Arial"/>
                  <a:cs typeface="Arial"/>
                  <a:sym typeface="Arial"/>
                </a:rPr>
                <a:t>Farben </a:t>
              </a:r>
              <a:r>
                <a:rPr lang="en-US" sz="1200" b="1" i="1">
                  <a:solidFill>
                    <a:srgbClr val="0000FF"/>
                  </a:solidFill>
                  <a:latin typeface="Arial"/>
                  <a:ea typeface="Arial"/>
                  <a:cs typeface="Arial"/>
                  <a:sym typeface="Arial"/>
                </a:rPr>
                <a:t>Blau </a:t>
              </a:r>
              <a:r>
                <a:rPr lang="en-US" sz="1200" i="1">
                  <a:solidFill>
                    <a:schemeClr val="lt1"/>
                  </a:solidFill>
                  <a:latin typeface="Arial"/>
                  <a:ea typeface="Arial"/>
                  <a:cs typeface="Arial"/>
                  <a:sym typeface="Arial"/>
                </a:rPr>
                <a:t>und </a:t>
              </a:r>
              <a:r>
                <a:rPr lang="en-US" sz="1200" b="1" i="1">
                  <a:solidFill>
                    <a:srgbClr val="FFFF00"/>
                  </a:solidFill>
                  <a:latin typeface="Arial"/>
                  <a:ea typeface="Arial"/>
                  <a:cs typeface="Arial"/>
                  <a:sym typeface="Arial"/>
                </a:rPr>
                <a:t>Gelb</a:t>
              </a:r>
              <a:endParaRPr/>
            </a:p>
          </p:txBody>
        </p:sp>
        <p:sp>
          <p:nvSpPr>
            <p:cNvPr id="649" name="Google Shape;649;p50"/>
            <p:cNvSpPr txBox="1"/>
            <p:nvPr/>
          </p:nvSpPr>
          <p:spPr>
            <a:xfrm>
              <a:off x="5918654" y="3061380"/>
              <a:ext cx="1218600" cy="173400"/>
            </a:xfrm>
            <a:prstGeom prst="rect">
              <a:avLst/>
            </a:prstGeom>
            <a:no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Clr>
                  <a:schemeClr val="lt1"/>
                </a:buClr>
                <a:buSzPts val="1200"/>
                <a:buFont typeface="Noto Sans Symbols"/>
                <a:buNone/>
              </a:pPr>
              <a:r>
                <a:rPr lang="en-US" sz="1200" i="1">
                  <a:solidFill>
                    <a:schemeClr val="lt1"/>
                  </a:solidFill>
                  <a:latin typeface="Arial"/>
                  <a:ea typeface="Arial"/>
                  <a:cs typeface="Arial"/>
                  <a:sym typeface="Arial"/>
                </a:rPr>
                <a:t>Koniocellulär</a:t>
              </a:r>
              <a:endParaRPr sz="1600" b="1" i="1">
                <a:solidFill>
                  <a:srgbClr val="FFFF00"/>
                </a:solidFill>
                <a:latin typeface="Arial"/>
                <a:ea typeface="Arial"/>
                <a:cs typeface="Arial"/>
                <a:sym typeface="Arial"/>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1"/>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Bewegungsempfindlich</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Geringe</a:t>
            </a:r>
            <a:r>
              <a:rPr lang="en-US" sz="1200" b="0" i="0" u="none" strike="noStrike" cap="none" dirty="0">
                <a:solidFill>
                  <a:srgbClr val="BFBFBF"/>
                </a:solidFill>
                <a:latin typeface="Arial"/>
                <a:ea typeface="Arial"/>
                <a:cs typeface="Arial"/>
                <a:sym typeface="Arial"/>
              </a:rPr>
              <a:t>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80–90 % der </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sz="2200" b="0" i="0" u="none" strike="noStrike" cap="none" dirty="0">
              <a:solidFill>
                <a:srgbClr val="B2B2B2"/>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2B2B2"/>
                </a:solidFill>
                <a:latin typeface="Arial"/>
                <a:ea typeface="Arial"/>
                <a:cs typeface="Arial"/>
                <a:sym typeface="Arial"/>
              </a:rPr>
              <a:t>~10 % der </a:t>
            </a:r>
            <a:r>
              <a:rPr lang="en-US" sz="1200" b="0" i="0" u="none" strike="noStrike" cap="none" dirty="0" err="1">
                <a:solidFill>
                  <a:srgbClr val="B2B2B2"/>
                </a:solidFill>
                <a:latin typeface="Arial"/>
                <a:ea typeface="Arial"/>
                <a:cs typeface="Arial"/>
                <a:sym typeface="Arial"/>
              </a:rPr>
              <a:t>Fasern</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Sowohl</a:t>
            </a:r>
            <a:r>
              <a:rPr lang="en-US" sz="1200" b="0" i="0" u="none" strike="noStrike" cap="none" dirty="0">
                <a:solidFill>
                  <a:srgbClr val="B2B2B2"/>
                </a:solidFill>
                <a:latin typeface="Arial"/>
                <a:ea typeface="Arial"/>
                <a:cs typeface="Arial"/>
                <a:sym typeface="Arial"/>
              </a:rPr>
              <a:t> </a:t>
            </a:r>
            <a:r>
              <a:rPr lang="en-US" sz="1200" b="0" i="1" u="none" strike="noStrike" cap="none" dirty="0">
                <a:solidFill>
                  <a:srgbClr val="B2B2B2"/>
                </a:solidFill>
                <a:latin typeface="Arial"/>
                <a:ea typeface="Arial"/>
                <a:cs typeface="Arial"/>
                <a:sym typeface="Arial"/>
              </a:rPr>
              <a:t>M </a:t>
            </a:r>
            <a:r>
              <a:rPr lang="en-US" sz="1200" b="0" i="0" u="none" strike="noStrike" cap="none" dirty="0" err="1">
                <a:solidFill>
                  <a:srgbClr val="B2B2B2"/>
                </a:solidFill>
                <a:latin typeface="Arial"/>
                <a:ea typeface="Arial"/>
                <a:cs typeface="Arial"/>
                <a:sym typeface="Arial"/>
              </a:rPr>
              <a:t>als</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auch</a:t>
            </a:r>
            <a:r>
              <a:rPr lang="en-US" sz="1200" b="0" i="0" u="none" strike="noStrike" cap="none" dirty="0">
                <a:solidFill>
                  <a:srgbClr val="B2B2B2"/>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1" i="0" u="none" strike="noStrike" cap="none" dirty="0">
                <a:solidFill>
                  <a:schemeClr val="dk1"/>
                </a:solidFill>
                <a:latin typeface="Arial"/>
                <a:ea typeface="Arial"/>
                <a:cs typeface="Arial"/>
                <a:sym typeface="Arial"/>
              </a:rPr>
              <a:t>Blau-/</a:t>
            </a:r>
            <a:r>
              <a:rPr lang="en-US" sz="1200" b="1" i="0" u="none" strike="noStrike" cap="none" dirty="0" err="1">
                <a:solidFill>
                  <a:schemeClr val="dk1"/>
                </a:solidFill>
                <a:latin typeface="Arial"/>
                <a:ea typeface="Arial"/>
                <a:cs typeface="Arial"/>
                <a:sym typeface="Arial"/>
              </a:rPr>
              <a:t>gelbsensitiv</a:t>
            </a:r>
            <a:r>
              <a:rPr lang="en-US" sz="1200" b="1" i="0" u="none" strike="noStrike" cap="none" dirty="0">
                <a:solidFill>
                  <a:schemeClr val="dk1"/>
                </a:solidFill>
                <a:latin typeface="Arial"/>
                <a:ea typeface="Arial"/>
                <a:cs typeface="Arial"/>
                <a:sym typeface="Arial"/>
              </a:rPr>
              <a:t>: </a:t>
            </a:r>
            <a:r>
              <a:rPr lang="en-US" sz="1200" b="1"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Empfindlich</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bei</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schwachem</a:t>
            </a:r>
            <a:r>
              <a:rPr lang="en-US" sz="1200" b="0" i="0" u="none" strike="noStrike" cap="none" dirty="0">
                <a:solidFill>
                  <a:srgbClr val="BFBFBF"/>
                </a:solidFill>
                <a:latin typeface="Arial"/>
                <a:ea typeface="Arial"/>
                <a:cs typeface="Arial"/>
                <a:sym typeface="Arial"/>
              </a:rPr>
              <a:t> Licht: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Feindetail</a:t>
            </a: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Hohe </a:t>
            </a:r>
            <a:r>
              <a:rPr lang="en-US" sz="1200" b="0" i="0" u="none" strike="noStrike" cap="none" dirty="0" err="1">
                <a:solidFill>
                  <a:srgbClr val="BFBFBF"/>
                </a:solidFill>
                <a:latin typeface="Arial"/>
                <a:ea typeface="Arial"/>
                <a:cs typeface="Arial"/>
                <a:sym typeface="Arial"/>
              </a:rPr>
              <a:t>Redundanz</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starke</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Überlappung</a:t>
            </a:r>
            <a:r>
              <a:rPr lang="en-US" sz="1200" b="0" i="0" u="none" strike="noStrike" cap="none" dirty="0">
                <a:solidFill>
                  <a:srgbClr val="BFBFBF"/>
                </a:solidFill>
                <a:latin typeface="Arial"/>
                <a:ea typeface="Arial"/>
                <a:cs typeface="Arial"/>
                <a:sym typeface="Arial"/>
              </a:rPr>
              <a:t> der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Größter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Kleinster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K</a:t>
            </a:r>
            <a:endParaRPr sz="2200" b="0" i="1"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für </a:t>
            </a:r>
            <a:r>
              <a:rPr lang="en-US" sz="1200" b="0" i="1" u="none" strike="noStrike" cap="none" dirty="0">
                <a:solidFill>
                  <a:srgbClr val="BFBFBF"/>
                </a:solidFill>
                <a:latin typeface="Arial"/>
                <a:ea typeface="Arial"/>
                <a:cs typeface="Arial"/>
                <a:sym typeface="Arial"/>
              </a:rPr>
              <a:t>FDT-</a:t>
            </a:r>
            <a:r>
              <a:rPr lang="en-US" sz="1200" b="0" i="1" u="none" strike="noStrike" cap="none" dirty="0" err="1">
                <a:solidFill>
                  <a:srgbClr val="BFBFBF"/>
                </a:solidFill>
                <a:latin typeface="Arial"/>
                <a:ea typeface="Arial"/>
                <a:cs typeface="Arial"/>
                <a:sym typeface="Arial"/>
              </a:rPr>
              <a:t>Untersuchungen</a:t>
            </a:r>
            <a:r>
              <a:rPr lang="en-US" sz="1200" b="0" i="1" u="none" strike="noStrike" cap="none" dirty="0">
                <a:solidFill>
                  <a:srgbClr val="BFBFB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Früherkennung</a:t>
            </a:r>
            <a:r>
              <a:rPr lang="en-US" sz="1200" b="1" i="0" u="none" strike="noStrike" cap="none" dirty="0">
                <a:solidFill>
                  <a:srgbClr val="0000FF"/>
                </a:solidFill>
                <a:latin typeface="Arial"/>
                <a:ea typeface="Arial"/>
                <a:cs typeface="Arial"/>
                <a:sym typeface="Arial"/>
              </a:rPr>
              <a:t> von </a:t>
            </a:r>
            <a:r>
              <a:rPr lang="en-US" sz="1200" b="1" i="0" u="none" strike="noStrike" cap="none" dirty="0" err="1">
                <a:solidFill>
                  <a:srgbClr val="0000FF"/>
                </a:solidFill>
                <a:latin typeface="Arial"/>
                <a:ea typeface="Arial"/>
                <a:cs typeface="Arial"/>
                <a:sym typeface="Arial"/>
              </a:rPr>
              <a:t>Glaukomen</a:t>
            </a:r>
            <a:r>
              <a:rPr lang="en-US" sz="1200" b="0" i="0" u="none" strike="noStrike" cap="none" dirty="0">
                <a:solidFill>
                  <a:srgbClr val="B2B2B2"/>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Hauptsächlich</a:t>
            </a:r>
            <a:r>
              <a:rPr lang="en-US" sz="1200" b="0" i="0" u="none" strike="noStrike" cap="none" dirty="0">
                <a:solidFill>
                  <a:srgbClr val="BFBFBF"/>
                </a:solidFill>
                <a:latin typeface="Arial"/>
                <a:ea typeface="Arial"/>
                <a:cs typeface="Arial"/>
                <a:sym typeface="Arial"/>
              </a:rPr>
              <a:t> rot-/</a:t>
            </a:r>
            <a:r>
              <a:rPr lang="en-US" sz="1200" b="0" i="0" u="none" strike="noStrike" cap="none" dirty="0" err="1">
                <a:solidFill>
                  <a:srgbClr val="BFBFBF"/>
                </a:solidFill>
                <a:latin typeface="Arial"/>
                <a:ea typeface="Arial"/>
                <a:cs typeface="Arial"/>
                <a:sym typeface="Arial"/>
              </a:rPr>
              <a:t>grünempfindlich</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des </a:t>
            </a:r>
            <a:r>
              <a:rPr lang="en-US" sz="1200" b="0" i="1" u="none" strike="noStrike" cap="none" dirty="0">
                <a:solidFill>
                  <a:srgbClr val="BFBFBF"/>
                </a:solidFill>
                <a:latin typeface="Arial"/>
                <a:ea typeface="Arial"/>
                <a:cs typeface="Arial"/>
                <a:sym typeface="Arial"/>
              </a:rPr>
              <a:t>SWAP-Tests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Erkennung</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eines</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Glaukoms</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im</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Frühstadium</a:t>
            </a:r>
            <a:r>
              <a:rPr lang="en-US" sz="1200" b="1" i="0" u="none" strike="noStrike" cap="none" dirty="0">
                <a:solidFill>
                  <a:srgbClr val="B2B2B2"/>
                </a:solidFill>
                <a:latin typeface="Arial"/>
                <a:ea typeface="Arial"/>
                <a:cs typeface="Arial"/>
                <a:sym typeface="Arial"/>
              </a:rPr>
              <a:t>: K</a:t>
            </a: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lvl="1" indent="-347663">
              <a:lnSpc>
                <a:spcPct val="90000"/>
              </a:lnSpc>
              <a:spcBef>
                <a:spcPts val="240"/>
              </a:spcBef>
              <a:buClr>
                <a:schemeClr val="accent2"/>
              </a:buClr>
              <a:buSzPts val="840"/>
              <a:buFont typeface="Noto Sans Symbols"/>
              <a:buChar char="●"/>
            </a:pPr>
            <a:r>
              <a:rPr lang="en-US" dirty="0" err="1">
                <a:solidFill>
                  <a:srgbClr val="BFBFBF"/>
                </a:solidFill>
              </a:rPr>
              <a:t>Grundlage</a:t>
            </a:r>
            <a:r>
              <a:rPr lang="en-US" dirty="0">
                <a:solidFill>
                  <a:srgbClr val="BFBFBF"/>
                </a:solidFill>
              </a:rPr>
              <a:t> für </a:t>
            </a:r>
            <a:r>
              <a:rPr lang="en-US" i="1" dirty="0">
                <a:solidFill>
                  <a:srgbClr val="BFBFBF"/>
                </a:solidFill>
              </a:rPr>
              <a:t>FDT-</a:t>
            </a:r>
            <a:r>
              <a:rPr lang="en-US" i="1" dirty="0" err="1">
                <a:solidFill>
                  <a:srgbClr val="BFBFBF"/>
                </a:solidFill>
              </a:rPr>
              <a:t>Untersuchungen</a:t>
            </a:r>
            <a:r>
              <a:rPr lang="en-US" i="1" dirty="0">
                <a:solidFill>
                  <a:srgbClr val="BFBFBF"/>
                </a:solidFill>
              </a:rPr>
              <a:t> </a:t>
            </a:r>
            <a:r>
              <a:rPr lang="en-US" b="1" dirty="0" err="1">
                <a:solidFill>
                  <a:srgbClr val="0000FF"/>
                </a:solidFill>
              </a:rPr>
              <a:t>zur</a:t>
            </a:r>
            <a:r>
              <a:rPr lang="en-US" b="1" dirty="0">
                <a:solidFill>
                  <a:srgbClr val="0000FF"/>
                </a:solidFill>
              </a:rPr>
              <a:t> </a:t>
            </a:r>
            <a:r>
              <a:rPr lang="en-US" b="1" dirty="0" err="1">
                <a:solidFill>
                  <a:srgbClr val="0000FF"/>
                </a:solidFill>
              </a:rPr>
              <a:t>Früherkennung</a:t>
            </a:r>
            <a:r>
              <a:rPr lang="en-US" b="1" dirty="0">
                <a:solidFill>
                  <a:srgbClr val="0000FF"/>
                </a:solidFill>
              </a:rPr>
              <a:t> von </a:t>
            </a:r>
            <a:r>
              <a:rPr lang="en-US" b="1" dirty="0" err="1">
                <a:solidFill>
                  <a:srgbClr val="0000FF"/>
                </a:solidFill>
              </a:rPr>
              <a:t>Glaukomen</a:t>
            </a:r>
            <a:r>
              <a:rPr lang="en-US" dirty="0">
                <a:solidFill>
                  <a:srgbClr val="B2B2B2"/>
                </a:solidFill>
              </a:rPr>
              <a:t>: M</a:t>
            </a:r>
            <a:endParaRPr lang="en-US" dirty="0"/>
          </a:p>
          <a:p>
            <a:pPr marL="692150" lvl="1" indent="-347663">
              <a:lnSpc>
                <a:spcPct val="90000"/>
              </a:lnSpc>
              <a:spcBef>
                <a:spcPts val="240"/>
              </a:spcBef>
              <a:buClr>
                <a:schemeClr val="accent2"/>
              </a:buClr>
              <a:buSzPts val="840"/>
              <a:buFont typeface="Noto Sans Symbols"/>
              <a:buChar char="●"/>
            </a:pPr>
            <a:r>
              <a:rPr lang="en-US" dirty="0" err="1">
                <a:solidFill>
                  <a:srgbClr val="BFBFBF"/>
                </a:solidFill>
              </a:rPr>
              <a:t>Hauptsächlich</a:t>
            </a:r>
            <a:r>
              <a:rPr lang="en-US" dirty="0">
                <a:solidFill>
                  <a:srgbClr val="BFBFBF"/>
                </a:solidFill>
              </a:rPr>
              <a:t> rot-/</a:t>
            </a:r>
            <a:r>
              <a:rPr lang="en-US" dirty="0" err="1">
                <a:solidFill>
                  <a:srgbClr val="BFBFBF"/>
                </a:solidFill>
              </a:rPr>
              <a:t>grünempfindlich</a:t>
            </a:r>
            <a:r>
              <a:rPr lang="en-US" dirty="0">
                <a:solidFill>
                  <a:srgbClr val="BFBFBF"/>
                </a:solidFill>
              </a:rPr>
              <a:t>: P</a:t>
            </a:r>
            <a:endParaRPr lang="en-US" dirty="0"/>
          </a:p>
          <a:p>
            <a:pPr marL="692150" lvl="1" indent="-347663">
              <a:lnSpc>
                <a:spcPct val="85000"/>
              </a:lnSpc>
              <a:spcBef>
                <a:spcPts val="240"/>
              </a:spcBef>
              <a:buClr>
                <a:schemeClr val="accent2"/>
              </a:buClr>
              <a:buSzPts val="840"/>
              <a:buFont typeface="Noto Sans Symbols"/>
              <a:buChar char="●"/>
            </a:pPr>
            <a:r>
              <a:rPr lang="en-US" dirty="0" err="1">
                <a:solidFill>
                  <a:srgbClr val="BFBFBF"/>
                </a:solidFill>
              </a:rPr>
              <a:t>Grundlage</a:t>
            </a:r>
            <a:r>
              <a:rPr lang="en-US" dirty="0">
                <a:solidFill>
                  <a:srgbClr val="BFBFBF"/>
                </a:solidFill>
              </a:rPr>
              <a:t> des </a:t>
            </a:r>
            <a:r>
              <a:rPr lang="en-US" i="1" dirty="0">
                <a:solidFill>
                  <a:srgbClr val="BFBFBF"/>
                </a:solidFill>
              </a:rPr>
              <a:t>SWAP-Tests </a:t>
            </a:r>
            <a:r>
              <a:rPr lang="en-US" b="1" dirty="0" err="1">
                <a:solidFill>
                  <a:srgbClr val="0000FF"/>
                </a:solidFill>
              </a:rPr>
              <a:t>zur</a:t>
            </a:r>
            <a:r>
              <a:rPr lang="en-US" b="1" dirty="0">
                <a:solidFill>
                  <a:srgbClr val="0000FF"/>
                </a:solidFill>
              </a:rPr>
              <a:t> </a:t>
            </a:r>
            <a:r>
              <a:rPr lang="en-US" b="1" dirty="0" err="1">
                <a:solidFill>
                  <a:srgbClr val="0000FF"/>
                </a:solidFill>
              </a:rPr>
              <a:t>Erkennung</a:t>
            </a:r>
            <a:r>
              <a:rPr lang="en-US" b="1" dirty="0">
                <a:solidFill>
                  <a:srgbClr val="0000FF"/>
                </a:solidFill>
              </a:rPr>
              <a:t> </a:t>
            </a:r>
            <a:r>
              <a:rPr lang="en-US" b="1" dirty="0" err="1">
                <a:solidFill>
                  <a:srgbClr val="0000FF"/>
                </a:solidFill>
              </a:rPr>
              <a:t>eines</a:t>
            </a:r>
            <a:r>
              <a:rPr lang="en-US" b="1" dirty="0">
                <a:solidFill>
                  <a:srgbClr val="0000FF"/>
                </a:solidFill>
              </a:rPr>
              <a:t> </a:t>
            </a:r>
            <a:r>
              <a:rPr lang="en-US" b="1" dirty="0" err="1">
                <a:solidFill>
                  <a:srgbClr val="0000FF"/>
                </a:solidFill>
              </a:rPr>
              <a:t>Glaukoms</a:t>
            </a:r>
            <a:r>
              <a:rPr lang="en-US" b="1" dirty="0">
                <a:solidFill>
                  <a:srgbClr val="0000FF"/>
                </a:solidFill>
              </a:rPr>
              <a:t> </a:t>
            </a:r>
            <a:r>
              <a:rPr lang="en-US" b="1" dirty="0" err="1">
                <a:solidFill>
                  <a:srgbClr val="0000FF"/>
                </a:solidFill>
              </a:rPr>
              <a:t>im</a:t>
            </a:r>
            <a:r>
              <a:rPr lang="en-US" b="1" dirty="0">
                <a:solidFill>
                  <a:srgbClr val="0000FF"/>
                </a:solidFill>
              </a:rPr>
              <a:t> </a:t>
            </a:r>
            <a:r>
              <a:rPr lang="en-US" b="1" dirty="0" err="1">
                <a:solidFill>
                  <a:srgbClr val="0000FF"/>
                </a:solidFill>
              </a:rPr>
              <a:t>Frühstadium</a:t>
            </a:r>
            <a:r>
              <a:rPr lang="en-US" b="1" dirty="0">
                <a:solidFill>
                  <a:srgbClr val="B2B2B2"/>
                </a:solidFill>
              </a:rPr>
              <a:t>: K</a:t>
            </a:r>
            <a:endParaRPr lang="en-US" dirty="0"/>
          </a:p>
          <a:p>
            <a:pPr marL="344487" marR="0" lvl="1" algn="l" rtl="0">
              <a:lnSpc>
                <a:spcPct val="85000"/>
              </a:lnSpc>
              <a:spcBef>
                <a:spcPts val="240"/>
              </a:spcBef>
              <a:spcAft>
                <a:spcPts val="0"/>
              </a:spcAft>
              <a:buClr>
                <a:schemeClr val="accent2"/>
              </a:buClr>
              <a:buSzPts val="840"/>
            </a:pPr>
            <a:endParaRPr dirty="0"/>
          </a:p>
        </p:txBody>
      </p:sp>
      <p:sp>
        <p:nvSpPr>
          <p:cNvPr id="655" name="Google Shape;655;p51"/>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56" name="Google Shape;656;p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51</a:t>
            </a:fld>
            <a:endParaRPr sz="1000">
              <a:solidFill>
                <a:schemeClr val="dk1"/>
              </a:solidFill>
              <a:latin typeface="Arial"/>
              <a:ea typeface="Arial"/>
              <a:cs typeface="Arial"/>
              <a:sym typeface="Arial"/>
            </a:endParaRPr>
          </a:p>
        </p:txBody>
      </p:sp>
      <p:sp>
        <p:nvSpPr>
          <p:cNvPr id="657" name="Google Shape;657;p5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sz="3500" b="0"/>
          </a:p>
        </p:txBody>
      </p:sp>
      <p:sp>
        <p:nvSpPr>
          <p:cNvPr id="658" name="Google Shape;658;p51"/>
          <p:cNvSpPr txBox="1"/>
          <p:nvPr/>
        </p:nvSpPr>
        <p:spPr>
          <a:xfrm>
            <a:off x="533400" y="897490"/>
            <a:ext cx="8305800" cy="2857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Warum</a:t>
            </a:r>
            <a:r>
              <a:rPr lang="en-US" sz="1200" i="1" dirty="0">
                <a:solidFill>
                  <a:srgbClr val="0000FF"/>
                </a:solidFill>
              </a:rPr>
              <a:t>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spezielle</a:t>
            </a:r>
            <a:r>
              <a:rPr lang="en-US" sz="1200" i="1" dirty="0">
                <a:solidFill>
                  <a:srgbClr val="0000FF"/>
                </a:solidFill>
              </a:rPr>
              <a:t> </a:t>
            </a:r>
            <a:r>
              <a:rPr lang="en-US" sz="1200" i="1" dirty="0" err="1">
                <a:solidFill>
                  <a:srgbClr val="0000FF"/>
                </a:solidFill>
              </a:rPr>
              <a:t>Untersuchungsverfahren</a:t>
            </a:r>
            <a:r>
              <a:rPr lang="en-US" sz="1200" i="1" dirty="0">
                <a:solidFill>
                  <a:srgbClr val="0000FF"/>
                </a:solidFill>
              </a:rPr>
              <a:t> </a:t>
            </a:r>
            <a:r>
              <a:rPr lang="en-US" sz="1200" i="1" dirty="0" err="1">
                <a:solidFill>
                  <a:srgbClr val="0000FF"/>
                </a:solidFill>
              </a:rPr>
              <a:t>zur</a:t>
            </a:r>
            <a:r>
              <a:rPr lang="en-US" sz="1200" i="1" dirty="0">
                <a:solidFill>
                  <a:srgbClr val="0000FF"/>
                </a:solidFill>
              </a:rPr>
              <a:t> </a:t>
            </a:r>
            <a:r>
              <a:rPr lang="en-US" sz="1200" i="1" dirty="0" err="1">
                <a:solidFill>
                  <a:srgbClr val="0000FF"/>
                </a:solidFill>
              </a:rPr>
              <a:t>Früherkennung</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Glaukoms</a:t>
            </a:r>
            <a:r>
              <a:rPr lang="en-US" sz="1200" i="1" dirty="0">
                <a:solidFill>
                  <a:srgbClr val="0000FF"/>
                </a:solidFill>
              </a:rPr>
              <a:t> </a:t>
            </a:r>
            <a:r>
              <a:rPr lang="en-US" sz="1200" i="1" dirty="0" err="1">
                <a:solidFill>
                  <a:srgbClr val="0000FF"/>
                </a:solidFill>
              </a:rPr>
              <a:t>erforderlich</a:t>
            </a:r>
            <a:r>
              <a:rPr lang="en-US" sz="1200" i="1" dirty="0">
                <a:solidFill>
                  <a:srgbClr val="0000FF"/>
                </a:solidFill>
              </a:rPr>
              <a:t>? </a:t>
            </a:r>
            <a:r>
              <a:rPr lang="en-US" sz="1200" i="1" dirty="0" err="1">
                <a:solidFill>
                  <a:srgbClr val="0000FF"/>
                </a:solidFill>
              </a:rPr>
              <a:t>Weshalb</a:t>
            </a:r>
            <a:r>
              <a:rPr lang="en-US" sz="1200" i="1" dirty="0">
                <a:solidFill>
                  <a:srgbClr val="0000FF"/>
                </a:solidFill>
              </a:rPr>
              <a:t> </a:t>
            </a:r>
            <a:r>
              <a:rPr lang="en-US" sz="1200" i="1" dirty="0" err="1">
                <a:solidFill>
                  <a:srgbClr val="0000FF"/>
                </a:solidFill>
              </a:rPr>
              <a:t>kann</a:t>
            </a:r>
            <a:r>
              <a:rPr lang="en-US" sz="1200" i="1" dirty="0">
                <a:solidFill>
                  <a:srgbClr val="0000FF"/>
                </a:solidFill>
              </a:rPr>
              <a:t> die SAP </a:t>
            </a:r>
            <a:r>
              <a:rPr lang="en-US" sz="1200" i="1" dirty="0" err="1">
                <a:solidFill>
                  <a:srgbClr val="0000FF"/>
                </a:solidFill>
              </a:rPr>
              <a:t>ein</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Frühstadium</a:t>
            </a:r>
            <a:r>
              <a:rPr lang="en-US" sz="1200" i="1" dirty="0">
                <a:solidFill>
                  <a:srgbClr val="0000FF"/>
                </a:solidFill>
              </a:rPr>
              <a:t> nicht </a:t>
            </a:r>
            <a:r>
              <a:rPr lang="en-US" sz="1200" i="1" dirty="0" err="1">
                <a:solidFill>
                  <a:srgbClr val="0000FF"/>
                </a:solidFill>
              </a:rPr>
              <a:t>erfassen</a:t>
            </a:r>
            <a:r>
              <a:rPr lang="en-US" sz="1200" i="1" dirty="0">
                <a:solidFill>
                  <a:srgbClr val="0000FF"/>
                </a:solidFill>
              </a:rPr>
              <a:t>? (Und </a:t>
            </a:r>
            <a:r>
              <a:rPr lang="en-US" sz="1200" i="1" dirty="0" err="1">
                <a:solidFill>
                  <a:srgbClr val="0000FF"/>
                </a:solidFill>
              </a:rPr>
              <a:t>wofür</a:t>
            </a:r>
            <a:r>
              <a:rPr lang="en-US" sz="1200" i="1" dirty="0">
                <a:solidFill>
                  <a:srgbClr val="0000FF"/>
                </a:solidFill>
              </a:rPr>
              <a:t> </a:t>
            </a:r>
            <a:r>
              <a:rPr lang="en-US" sz="1200" i="1" dirty="0" err="1">
                <a:solidFill>
                  <a:srgbClr val="0000FF"/>
                </a:solidFill>
              </a:rPr>
              <a:t>steht</a:t>
            </a:r>
            <a:r>
              <a:rPr lang="en-US" sz="1200" i="1" dirty="0">
                <a:solidFill>
                  <a:srgbClr val="0000FF"/>
                </a:solidFill>
              </a:rPr>
              <a:t> die </a:t>
            </a:r>
            <a:r>
              <a:rPr lang="en-US" sz="1200" i="1" dirty="0" err="1">
                <a:solidFill>
                  <a:srgbClr val="0000FF"/>
                </a:solidFill>
              </a:rPr>
              <a:t>Abkürzung</a:t>
            </a:r>
            <a:r>
              <a:rPr lang="en-US" sz="1200" i="1" dirty="0">
                <a:solidFill>
                  <a:srgbClr val="0000FF"/>
                </a:solidFill>
              </a:rPr>
              <a:t> SAP </a:t>
            </a:r>
            <a:r>
              <a:rPr lang="en-US" sz="1200" i="1" dirty="0" err="1">
                <a:solidFill>
                  <a:srgbClr val="0000FF"/>
                </a:solidFill>
              </a:rPr>
              <a:t>überhaupt</a:t>
            </a:r>
            <a:r>
              <a:rPr lang="en-US" sz="1200" i="1" dirty="0">
                <a:solidFill>
                  <a:srgbClr val="0000FF"/>
                </a:solidFill>
              </a:rPr>
              <a:t>?)</a:t>
            </a:r>
            <a:endParaRPr sz="1600" i="1" dirty="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i="1" dirty="0">
                <a:solidFill>
                  <a:srgbClr val="C8C860"/>
                </a:solidFill>
                <a:latin typeface="Arial"/>
                <a:ea typeface="Arial"/>
                <a:cs typeface="Arial"/>
                <a:sym typeface="Arial"/>
              </a:rPr>
              <a:t>SAP </a:t>
            </a:r>
            <a:r>
              <a:rPr lang="en-US" sz="1200" dirty="0" err="1">
                <a:solidFill>
                  <a:srgbClr val="C8C860"/>
                </a:solidFill>
                <a:latin typeface="Arial"/>
                <a:ea typeface="Arial"/>
                <a:cs typeface="Arial"/>
                <a:sym typeface="Arial"/>
              </a:rPr>
              <a:t>steht</a:t>
            </a:r>
            <a:r>
              <a:rPr lang="en-US" sz="1200" dirty="0">
                <a:solidFill>
                  <a:srgbClr val="C8C860"/>
                </a:solidFill>
                <a:latin typeface="Arial"/>
                <a:ea typeface="Arial"/>
                <a:cs typeface="Arial"/>
                <a:sym typeface="Arial"/>
              </a:rPr>
              <a:t> für </a:t>
            </a:r>
            <a:r>
              <a:rPr lang="en-US" sz="1200" i="1" dirty="0">
                <a:solidFill>
                  <a:srgbClr val="C8C860"/>
                </a:solidFill>
                <a:latin typeface="Arial"/>
                <a:ea typeface="Arial"/>
                <a:cs typeface="Arial"/>
                <a:sym typeface="Arial"/>
              </a:rPr>
              <a:t>Standard-</a:t>
            </a:r>
            <a:r>
              <a:rPr lang="en-US" sz="1200" i="1" dirty="0" err="1">
                <a:solidFill>
                  <a:srgbClr val="C8C860"/>
                </a:solidFill>
                <a:latin typeface="Arial"/>
                <a:ea typeface="Arial"/>
                <a:cs typeface="Arial"/>
                <a:sym typeface="Arial"/>
              </a:rPr>
              <a:t>Automatisierte</a:t>
            </a:r>
            <a:r>
              <a:rPr lang="en-US" sz="1200" i="1" dirty="0">
                <a:solidFill>
                  <a:srgbClr val="C8C860"/>
                </a:solidFill>
                <a:latin typeface="Arial"/>
                <a:ea typeface="Arial"/>
                <a:cs typeface="Arial"/>
                <a:sym typeface="Arial"/>
              </a:rPr>
              <a:t> </a:t>
            </a:r>
            <a:r>
              <a:rPr lang="en-US" sz="1200" dirty="0">
                <a:solidFill>
                  <a:srgbClr val="C8C860"/>
                </a:solidFill>
                <a:latin typeface="Arial"/>
                <a:ea typeface="Arial"/>
                <a:cs typeface="Arial"/>
                <a:sym typeface="Arial"/>
              </a:rPr>
              <a:t>(</a:t>
            </a:r>
            <a:r>
              <a:rPr lang="en-US" sz="1200" dirty="0" err="1">
                <a:solidFill>
                  <a:srgbClr val="C8C860"/>
                </a:solidFill>
                <a:latin typeface="Arial"/>
                <a:ea typeface="Arial"/>
                <a:cs typeface="Arial"/>
                <a:sym typeface="Arial"/>
              </a:rPr>
              <a:t>oder</a:t>
            </a:r>
            <a:r>
              <a:rPr lang="en-US" sz="1200"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Achromatische</a:t>
            </a:r>
            <a:r>
              <a:rPr lang="en-US" sz="1200"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Perimetrie</a:t>
            </a:r>
            <a:r>
              <a:rPr lang="en-US" sz="1200" dirty="0">
                <a:solidFill>
                  <a:srgbClr val="C8C860"/>
                </a:solidFill>
                <a:latin typeface="Arial"/>
                <a:ea typeface="Arial"/>
                <a:cs typeface="Arial"/>
                <a:sym typeface="Arial"/>
              </a:rPr>
              <a:t>. Dies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das </a:t>
            </a:r>
            <a:r>
              <a:rPr lang="en-US" sz="1200" dirty="0" err="1">
                <a:solidFill>
                  <a:srgbClr val="C8C860"/>
                </a:solidFill>
                <a:latin typeface="Arial"/>
                <a:ea typeface="Arial"/>
                <a:cs typeface="Arial"/>
                <a:sym typeface="Arial"/>
              </a:rPr>
              <a:t>typische</a:t>
            </a:r>
            <a:r>
              <a:rPr lang="en-US" sz="1200" dirty="0">
                <a:solidFill>
                  <a:srgbClr val="C8C860"/>
                </a:solidFill>
                <a:latin typeface="Arial"/>
                <a:ea typeface="Arial"/>
                <a:cs typeface="Arial"/>
                <a:sym typeface="Arial"/>
              </a:rPr>
              <a:t> Humphrey- </a:t>
            </a:r>
            <a:r>
              <a:rPr lang="en-US" sz="1200" dirty="0" err="1">
                <a:solidFill>
                  <a:srgbClr val="C8C860"/>
                </a:solidFill>
                <a:latin typeface="Arial"/>
                <a:ea typeface="Arial"/>
                <a:cs typeface="Arial"/>
                <a:sym typeface="Arial"/>
              </a:rPr>
              <a:t>oder</a:t>
            </a:r>
            <a:r>
              <a:rPr lang="en-US" sz="1200" dirty="0">
                <a:solidFill>
                  <a:srgbClr val="C8C860"/>
                </a:solidFill>
                <a:latin typeface="Arial"/>
                <a:ea typeface="Arial"/>
                <a:cs typeface="Arial"/>
                <a:sym typeface="Arial"/>
              </a:rPr>
              <a:t> Octopus-</a:t>
            </a:r>
            <a:r>
              <a:rPr lang="en-US" sz="1200" dirty="0" err="1">
                <a:solidFill>
                  <a:srgbClr val="C8C860"/>
                </a:solidFill>
                <a:latin typeface="Arial"/>
                <a:ea typeface="Arial"/>
                <a:cs typeface="Arial"/>
                <a:sym typeface="Arial"/>
              </a:rPr>
              <a:t>Gesichtsfeld</a:t>
            </a:r>
            <a:r>
              <a:rPr lang="en-US" sz="1200" dirty="0">
                <a:solidFill>
                  <a:srgbClr val="C8C860"/>
                </a:solidFill>
                <a:latin typeface="Arial"/>
                <a:ea typeface="Arial"/>
                <a:cs typeface="Arial"/>
                <a:sym typeface="Arial"/>
              </a:rPr>
              <a:t>: Der Reiz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weiß</a:t>
            </a:r>
            <a:r>
              <a:rPr lang="en-US" sz="1200" dirty="0">
                <a:solidFill>
                  <a:srgbClr val="C8C860"/>
                </a:solidFill>
                <a:latin typeface="Arial"/>
                <a:ea typeface="Arial"/>
                <a:cs typeface="Arial"/>
                <a:sym typeface="Arial"/>
              </a:rPr>
              <a:t> und </a:t>
            </a:r>
            <a:r>
              <a:rPr lang="en-US" sz="1200" dirty="0" err="1">
                <a:solidFill>
                  <a:srgbClr val="C8C860"/>
                </a:solidFill>
                <a:latin typeface="Arial"/>
                <a:ea typeface="Arial"/>
                <a:cs typeface="Arial"/>
                <a:sym typeface="Arial"/>
              </a:rPr>
              <a:t>wird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vor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einem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weißen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Hintergrund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präsentiert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daher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wird</a:t>
            </a:r>
            <a:r>
              <a:rPr lang="en-US" sz="1200" dirty="0">
                <a:solidFill>
                  <a:srgbClr val="C8C860"/>
                </a:solidFill>
                <a:latin typeface="Arial"/>
                <a:ea typeface="Arial"/>
                <a:cs typeface="Arial"/>
                <a:sym typeface="Arial"/>
              </a:rPr>
              <a:t> SAP </a:t>
            </a:r>
            <a:r>
              <a:rPr lang="en-US" sz="1200" dirty="0" err="1">
                <a:solidFill>
                  <a:srgbClr val="C8C860"/>
                </a:solidFill>
                <a:latin typeface="Arial"/>
                <a:ea typeface="Arial"/>
                <a:cs typeface="Arial"/>
                <a:sym typeface="Arial"/>
              </a:rPr>
              <a:t>manchmal</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als</a:t>
            </a:r>
            <a:r>
              <a:rPr lang="en-US" sz="1200" dirty="0">
                <a:solidFill>
                  <a:srgbClr val="C8C860"/>
                </a:solidFill>
                <a:latin typeface="Arial"/>
                <a:ea typeface="Arial"/>
                <a:cs typeface="Arial"/>
                <a:sym typeface="Arial"/>
              </a:rPr>
              <a:t> </a:t>
            </a:r>
            <a:r>
              <a:rPr lang="en-US" sz="1200" b="1" i="1" dirty="0">
                <a:solidFill>
                  <a:srgbClr val="C8C860"/>
                </a:solidFill>
                <a:latin typeface="Arial"/>
                <a:ea typeface="Arial"/>
                <a:cs typeface="Arial"/>
                <a:sym typeface="Arial"/>
              </a:rPr>
              <a:t>„White-on-White“- </a:t>
            </a:r>
            <a:r>
              <a:rPr lang="en-US" sz="1200" dirty="0" err="1">
                <a:solidFill>
                  <a:srgbClr val="C8C860"/>
                </a:solidFill>
                <a:latin typeface="Arial"/>
                <a:ea typeface="Arial"/>
                <a:cs typeface="Arial"/>
                <a:sym typeface="Arial"/>
              </a:rPr>
              <a:t>oder</a:t>
            </a:r>
            <a:r>
              <a:rPr lang="en-US" sz="1200" dirty="0">
                <a:solidFill>
                  <a:srgbClr val="C8C860"/>
                </a:solidFill>
                <a:latin typeface="Arial"/>
                <a:ea typeface="Arial"/>
                <a:cs typeface="Arial"/>
                <a:sym typeface="Arial"/>
              </a:rPr>
              <a:t> WOW-</a:t>
            </a:r>
            <a:r>
              <a:rPr lang="en-US" sz="1200" dirty="0" err="1">
                <a:solidFill>
                  <a:srgbClr val="C8C860"/>
                </a:solidFill>
                <a:latin typeface="Arial"/>
                <a:ea typeface="Arial"/>
                <a:cs typeface="Arial"/>
                <a:sym typeface="Arial"/>
              </a:rPr>
              <a:t>Gesichtsfeldtest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bezeichnet</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primäre</a:t>
            </a:r>
            <a:r>
              <a:rPr lang="en-US" sz="1200" dirty="0">
                <a:solidFill>
                  <a:srgbClr val="C8C860"/>
                </a:solidFill>
                <a:latin typeface="Arial"/>
                <a:ea typeface="Arial"/>
                <a:cs typeface="Arial"/>
                <a:sym typeface="Arial"/>
              </a:rPr>
              <a:t> RNFL-Subpopulation, die an den WOW-</a:t>
            </a:r>
            <a:r>
              <a:rPr lang="en-US" sz="1200" dirty="0" err="1">
                <a:solidFill>
                  <a:srgbClr val="C8C860"/>
                </a:solidFill>
                <a:latin typeface="Arial"/>
                <a:ea typeface="Arial"/>
                <a:cs typeface="Arial"/>
                <a:sym typeface="Arial"/>
              </a:rPr>
              <a:t>Gesichtsfeldreaktionen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beteiligt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sind</a:t>
            </a:r>
            <a:r>
              <a:rPr lang="en-US" sz="1200" dirty="0">
                <a:solidFill>
                  <a:srgbClr val="C8C860"/>
                </a:solidFill>
                <a:latin typeface="Arial"/>
                <a:ea typeface="Arial"/>
                <a:cs typeface="Arial"/>
                <a:sym typeface="Arial"/>
              </a:rPr>
              <a:t> die P-Zellen. Wie </a:t>
            </a:r>
            <a:r>
              <a:rPr lang="en-US" sz="1200" dirty="0" err="1">
                <a:solidFill>
                  <a:srgbClr val="C8C860"/>
                </a:solidFill>
                <a:latin typeface="Arial"/>
                <a:ea typeface="Arial"/>
                <a:cs typeface="Arial"/>
                <a:sym typeface="Arial"/>
              </a:rPr>
              <a:t>bereits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erwähnt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haben</a:t>
            </a:r>
            <a:r>
              <a:rPr lang="en-US" sz="1200" dirty="0">
                <a:solidFill>
                  <a:srgbClr val="C8C860"/>
                </a:solidFill>
                <a:latin typeface="Arial"/>
                <a:ea typeface="Arial"/>
                <a:cs typeface="Arial"/>
                <a:sym typeface="Arial"/>
              </a:rPr>
              <a:t> P-Zellen </a:t>
            </a:r>
            <a:r>
              <a:rPr lang="en-US" sz="1200" dirty="0" err="1">
                <a:solidFill>
                  <a:srgbClr val="C8C860"/>
                </a:solidFill>
                <a:latin typeface="Arial"/>
                <a:ea typeface="Arial"/>
                <a:cs typeface="Arial"/>
                <a:sym typeface="Arial"/>
              </a:rPr>
              <a:t>überlappende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Gesichtsfelder</a:t>
            </a:r>
            <a:r>
              <a:rPr lang="en-US" sz="1200" dirty="0">
                <a:solidFill>
                  <a:srgbClr val="C8C860"/>
                </a:solidFill>
                <a:latin typeface="Arial"/>
                <a:ea typeface="Arial"/>
                <a:cs typeface="Arial"/>
                <a:sym typeface="Arial"/>
              </a:rPr>
              <a:t> und „</a:t>
            </a:r>
            <a:r>
              <a:rPr lang="en-US" sz="1200" dirty="0" err="1">
                <a:solidFill>
                  <a:srgbClr val="C8C860"/>
                </a:solidFill>
                <a:latin typeface="Arial"/>
                <a:ea typeface="Arial"/>
                <a:cs typeface="Arial"/>
                <a:sym typeface="Arial"/>
              </a:rPr>
              <a:t>springen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daher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füreinander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wenn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eine</a:t>
            </a:r>
            <a:r>
              <a:rPr lang="en-US" sz="1200" dirty="0">
                <a:solidFill>
                  <a:srgbClr val="C8C860"/>
                </a:solidFill>
                <a:latin typeface="Arial"/>
                <a:ea typeface="Arial"/>
                <a:cs typeface="Arial"/>
                <a:sym typeface="Arial"/>
              </a:rPr>
              <a:t> Zelle </a:t>
            </a:r>
            <a:r>
              <a:rPr lang="en-US" sz="1200" dirty="0" err="1">
                <a:solidFill>
                  <a:srgbClr val="C8C860"/>
                </a:solidFill>
                <a:latin typeface="Arial"/>
                <a:ea typeface="Arial"/>
                <a:cs typeface="Arial"/>
                <a:sym typeface="Arial"/>
              </a:rPr>
              <a:t>abstirbt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Infolgedessen</a:t>
            </a:r>
            <a:r>
              <a:rPr lang="en-US" sz="1200" dirty="0">
                <a:solidFill>
                  <a:srgbClr val="C8C860"/>
                </a:solidFill>
                <a:latin typeface="Arial"/>
                <a:ea typeface="Arial"/>
                <a:cs typeface="Arial"/>
                <a:sym typeface="Arial"/>
              </a:rPr>
              <a:t> muss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erheblicher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Anteil</a:t>
            </a:r>
            <a:r>
              <a:rPr lang="en-US" sz="1200" dirty="0">
                <a:solidFill>
                  <a:srgbClr val="C8C860"/>
                </a:solidFill>
                <a:latin typeface="Arial"/>
                <a:ea typeface="Arial"/>
                <a:cs typeface="Arial"/>
                <a:sym typeface="Arial"/>
              </a:rPr>
              <a:t> der P-Zell-Population – </a:t>
            </a:r>
            <a:r>
              <a:rPr lang="en-US" sz="1200" dirty="0" err="1">
                <a:solidFill>
                  <a:srgbClr val="C8C860"/>
                </a:solidFill>
                <a:latin typeface="Arial"/>
                <a:ea typeface="Arial"/>
                <a:cs typeface="Arial"/>
                <a:sym typeface="Arial"/>
              </a:rPr>
              <a:t>möglicherweise</a:t>
            </a:r>
            <a:r>
              <a:rPr lang="en-US" sz="1200" dirty="0">
                <a:solidFill>
                  <a:srgbClr val="C8C860"/>
                </a:solidFill>
                <a:latin typeface="Arial"/>
                <a:ea typeface="Arial"/>
                <a:cs typeface="Arial"/>
                <a:sym typeface="Arial"/>
              </a:rPr>
              <a:t> bis </a:t>
            </a:r>
            <a:r>
              <a:rPr lang="en-US" sz="1200" dirty="0" err="1">
                <a:solidFill>
                  <a:srgbClr val="C8C860"/>
                </a:solidFill>
                <a:latin typeface="Arial"/>
                <a:ea typeface="Arial"/>
                <a:cs typeface="Arial"/>
                <a:sym typeface="Arial"/>
              </a:rPr>
              <a:t>zu</a:t>
            </a:r>
            <a:r>
              <a:rPr lang="en-US" sz="1200" dirty="0">
                <a:solidFill>
                  <a:srgbClr val="C8C860"/>
                </a:solidFill>
                <a:latin typeface="Arial"/>
                <a:ea typeface="Arial"/>
                <a:cs typeface="Arial"/>
                <a:sym typeface="Arial"/>
              </a:rPr>
              <a:t> 50 % – </a:t>
            </a:r>
            <a:r>
              <a:rPr lang="en-US" sz="1200" dirty="0" err="1">
                <a:solidFill>
                  <a:srgbClr val="C8C860"/>
                </a:solidFill>
                <a:latin typeface="Arial"/>
                <a:ea typeface="Arial"/>
                <a:cs typeface="Arial"/>
                <a:sym typeface="Arial"/>
              </a:rPr>
              <a:t>absterben</a:t>
            </a:r>
            <a:r>
              <a:rPr lang="en-US" sz="1200" dirty="0">
                <a:solidFill>
                  <a:srgbClr val="C8C860"/>
                </a:solidFill>
                <a:latin typeface="Arial"/>
                <a:ea typeface="Arial"/>
                <a:cs typeface="Arial"/>
                <a:sym typeface="Arial"/>
              </a:rPr>
              <a:t>, bevor </a:t>
            </a:r>
            <a:r>
              <a:rPr lang="en-US" sz="1200" dirty="0" err="1">
                <a:solidFill>
                  <a:srgbClr val="C8C860"/>
                </a:solidFill>
                <a:latin typeface="Arial"/>
                <a:ea typeface="Arial"/>
                <a:cs typeface="Arial"/>
                <a:sym typeface="Arial"/>
              </a:rPr>
              <a:t>Gesichtsfeldausfälle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durch</a:t>
            </a:r>
            <a:r>
              <a:rPr lang="en-US" sz="1200" dirty="0">
                <a:solidFill>
                  <a:srgbClr val="C8C860"/>
                </a:solidFill>
                <a:latin typeface="Arial"/>
                <a:ea typeface="Arial"/>
                <a:cs typeface="Arial"/>
                <a:sym typeface="Arial"/>
              </a:rPr>
              <a:t> SAP </a:t>
            </a:r>
            <a:r>
              <a:rPr lang="en-US" sz="1200" dirty="0" err="1">
                <a:solidFill>
                  <a:srgbClr val="C8C860"/>
                </a:solidFill>
                <a:latin typeface="Arial"/>
                <a:ea typeface="Arial"/>
                <a:cs typeface="Arial"/>
                <a:sym typeface="Arial"/>
              </a:rPr>
              <a:t>erkannt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werden</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offensichtlich</a:t>
            </a:r>
            <a:r>
              <a:rPr lang="en-US" sz="1200" dirty="0">
                <a:solidFill>
                  <a:srgbClr val="C8C860"/>
                </a:solidFill>
                <a:latin typeface="Arial"/>
                <a:ea typeface="Arial"/>
                <a:cs typeface="Arial"/>
                <a:sym typeface="Arial"/>
              </a:rPr>
              <a:t> nicht optimal,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so </a:t>
            </a:r>
            <a:r>
              <a:rPr lang="en-US" sz="1200" dirty="0" err="1">
                <a:solidFill>
                  <a:srgbClr val="C8C860"/>
                </a:solidFill>
                <a:latin typeface="Arial"/>
                <a:ea typeface="Arial"/>
                <a:cs typeface="Arial"/>
                <a:sym typeface="Arial"/>
              </a:rPr>
              <a:t>viele</a:t>
            </a:r>
            <a:r>
              <a:rPr lang="en-US" sz="1200" dirty="0">
                <a:solidFill>
                  <a:srgbClr val="C8C860"/>
                </a:solidFill>
                <a:latin typeface="Arial"/>
                <a:ea typeface="Arial"/>
                <a:cs typeface="Arial"/>
                <a:sym typeface="Arial"/>
              </a:rPr>
              <a:t> Zellen </a:t>
            </a:r>
            <a:r>
              <a:rPr lang="en-US" sz="1200" dirty="0" err="1">
                <a:solidFill>
                  <a:srgbClr val="C8C860"/>
                </a:solidFill>
                <a:latin typeface="Arial"/>
                <a:ea typeface="Arial"/>
                <a:cs typeface="Arial"/>
                <a:sym typeface="Arial"/>
              </a:rPr>
              <a:t>absterben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müssen</a:t>
            </a:r>
            <a:r>
              <a:rPr lang="en-US" sz="1200" dirty="0">
                <a:solidFill>
                  <a:srgbClr val="C8C860"/>
                </a:solidFill>
                <a:latin typeface="Arial"/>
                <a:ea typeface="Arial"/>
                <a:cs typeface="Arial"/>
                <a:sym typeface="Arial"/>
              </a:rPr>
              <a:t>, bevor </a:t>
            </a:r>
            <a:r>
              <a:rPr lang="en-US" sz="1200" dirty="0" err="1">
                <a:solidFill>
                  <a:srgbClr val="C8C860"/>
                </a:solidFill>
                <a:latin typeface="Arial"/>
                <a:ea typeface="Arial"/>
                <a:cs typeface="Arial"/>
                <a:sym typeface="Arial"/>
              </a:rPr>
              <a:t>gesichtsfeldbezogene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Anzeichen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Glaukoms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festgestellt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werden</a:t>
            </a:r>
            <a:r>
              <a:rPr lang="en-US" sz="1200" dirty="0">
                <a:solidFill>
                  <a:srgbClr val="C8C860"/>
                </a:solidFill>
                <a:latin typeface="Arial"/>
                <a:ea typeface="Arial"/>
                <a:cs typeface="Arial"/>
                <a:sym typeface="Arial"/>
              </a:rPr>
              <a:t>.</a:t>
            </a:r>
            <a:endParaRPr dirty="0"/>
          </a:p>
          <a:p>
            <a:pPr marL="0" marR="0" lvl="0" indent="0" algn="l" rtl="0">
              <a:spcBef>
                <a:spcPts val="0"/>
              </a:spcBef>
              <a:spcAft>
                <a:spcPts val="0"/>
              </a:spcAft>
              <a:buClr>
                <a:schemeClr val="dk1"/>
              </a:buClr>
              <a:buSzPts val="1600"/>
              <a:buFont typeface="Noto Sans Symbols"/>
              <a:buNone/>
            </a:pPr>
            <a:endParaRPr sz="1600" dirty="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dirty="0" err="1">
                <a:solidFill>
                  <a:srgbClr val="C8C860"/>
                </a:solidFill>
                <a:latin typeface="Arial"/>
                <a:ea typeface="Arial"/>
                <a:cs typeface="Arial"/>
                <a:sym typeface="Arial"/>
              </a:rPr>
              <a:t>Andererseits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weisen</a:t>
            </a:r>
            <a:r>
              <a:rPr lang="en-US" sz="1200" dirty="0">
                <a:solidFill>
                  <a:srgbClr val="C8C860"/>
                </a:solidFill>
                <a:latin typeface="Arial"/>
                <a:ea typeface="Arial"/>
                <a:cs typeface="Arial"/>
                <a:sym typeface="Arial"/>
              </a:rPr>
              <a:t> M-Zellen und K-Zellen </a:t>
            </a:r>
            <a:r>
              <a:rPr lang="en-US" sz="1200" dirty="0" err="1">
                <a:solidFill>
                  <a:srgbClr val="C8C860"/>
                </a:solidFill>
                <a:latin typeface="Arial"/>
                <a:ea typeface="Arial"/>
                <a:cs typeface="Arial"/>
                <a:sym typeface="Arial"/>
              </a:rPr>
              <a:t>nur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minimale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Überschneidungen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a:t>
            </a:r>
            <a:r>
              <a:rPr lang="en-US" sz="1200" dirty="0">
                <a:solidFill>
                  <a:srgbClr val="C8C860"/>
                </a:solidFill>
                <a:latin typeface="Arial"/>
                <a:ea typeface="Arial"/>
                <a:cs typeface="Arial"/>
                <a:sym typeface="Arial"/>
              </a:rPr>
              <a:t> auf. Daher </a:t>
            </a:r>
            <a:r>
              <a:rPr lang="en-US" sz="1200" dirty="0" err="1">
                <a:solidFill>
                  <a:srgbClr val="C8C860"/>
                </a:solidFill>
                <a:latin typeface="Arial"/>
                <a:ea typeface="Arial"/>
                <a:cs typeface="Arial"/>
                <a:sym typeface="Arial"/>
              </a:rPr>
              <a:t>haben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Gesichtsfeldtechnologien</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bevorzugt</a:t>
            </a:r>
            <a:r>
              <a:rPr lang="en-US" sz="1200" dirty="0">
                <a:solidFill>
                  <a:srgbClr val="C8C860"/>
                </a:solidFill>
                <a:latin typeface="Arial"/>
                <a:ea typeface="Arial"/>
                <a:cs typeface="Arial"/>
                <a:sym typeface="Arial"/>
              </a:rPr>
              <a:t> auf den </a:t>
            </a:r>
            <a:r>
              <a:rPr lang="en-US" sz="1200" dirty="0" err="1">
                <a:solidFill>
                  <a:srgbClr val="C8C860"/>
                </a:solidFill>
                <a:latin typeface="Arial"/>
                <a:ea typeface="Arial"/>
                <a:cs typeface="Arial"/>
                <a:sym typeface="Arial"/>
              </a:rPr>
              <a:t>Verlust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dieser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Subpopulationen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reagieren</a:t>
            </a:r>
            <a:r>
              <a:rPr lang="en-US" sz="1200" dirty="0">
                <a:solidFill>
                  <a:srgbClr val="C8C860"/>
                </a:solidFill>
                <a:latin typeface="Arial"/>
                <a:ea typeface="Arial"/>
                <a:cs typeface="Arial"/>
                <a:sym typeface="Arial"/>
              </a:rPr>
              <a:t>, das </a:t>
            </a:r>
            <a:r>
              <a:rPr lang="en-US" sz="1200" dirty="0" err="1">
                <a:solidFill>
                  <a:srgbClr val="C8C860"/>
                </a:solidFill>
                <a:latin typeface="Arial"/>
                <a:ea typeface="Arial"/>
                <a:cs typeface="Arial"/>
                <a:sym typeface="Arial"/>
              </a:rPr>
              <a:t>Potenzial</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glaukomatösen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Gesichtsfeldausfall</a:t>
            </a:r>
            <a:r>
              <a:rPr lang="en-US" sz="1200" dirty="0">
                <a:solidFill>
                  <a:srgbClr val="C8C860"/>
                </a:solidFill>
                <a:latin typeface="Arial"/>
                <a:ea typeface="Arial"/>
                <a:cs typeface="Arial"/>
                <a:sym typeface="Arial"/>
              </a:rPr>
              <a:t> in </a:t>
            </a:r>
            <a:r>
              <a:rPr lang="en-US" sz="1200" dirty="0" err="1">
                <a:solidFill>
                  <a:srgbClr val="C8C860"/>
                </a:solidFill>
                <a:latin typeface="Arial"/>
                <a:ea typeface="Arial"/>
                <a:cs typeface="Arial"/>
                <a:sym typeface="Arial"/>
              </a:rPr>
              <a:t>einem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viel</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früheren</a:t>
            </a:r>
            <a:r>
              <a:rPr lang="en-US" sz="1200" dirty="0">
                <a:solidFill>
                  <a:srgbClr val="C8C860"/>
                </a:solidFill>
                <a:latin typeface="Arial"/>
                <a:ea typeface="Arial"/>
                <a:cs typeface="Arial"/>
                <a:sym typeface="Arial"/>
              </a:rPr>
              <a:t> Stadium </a:t>
            </a:r>
            <a:r>
              <a:rPr lang="en-US" sz="1200" dirty="0" err="1">
                <a:solidFill>
                  <a:srgbClr val="C8C860"/>
                </a:solidFill>
                <a:latin typeface="Arial"/>
                <a:ea typeface="Arial"/>
                <a:cs typeface="Arial"/>
                <a:sym typeface="Arial"/>
              </a:rPr>
              <a:t>zu</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erkennen</a:t>
            </a:r>
            <a:r>
              <a:rPr lang="en-US" sz="1200" dirty="0">
                <a:solidFill>
                  <a:srgbClr val="C8C860"/>
                </a:solidFill>
                <a:latin typeface="Arial"/>
                <a:ea typeface="Arial"/>
                <a:cs typeface="Arial"/>
                <a:sym typeface="Arial"/>
              </a:rPr>
              <a:t> –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eindeutiger</a:t>
            </a:r>
            <a:r>
              <a:rPr lang="en-US" sz="1200" dirty="0">
                <a:solidFill>
                  <a:srgbClr val="C8C860"/>
                </a:solidFill>
                <a:latin typeface="Arial"/>
                <a:ea typeface="Arial"/>
                <a:cs typeface="Arial"/>
                <a:sym typeface="Arial"/>
              </a:rPr>
              <a:t> Segen für die </a:t>
            </a:r>
            <a:r>
              <a:rPr lang="en-US" sz="1200" dirty="0" err="1">
                <a:solidFill>
                  <a:srgbClr val="C8C860"/>
                </a:solidFill>
                <a:latin typeface="Arial"/>
                <a:ea typeface="Arial"/>
                <a:cs typeface="Arial"/>
                <a:sym typeface="Arial"/>
              </a:rPr>
              <a:t>Glaukomdiagnostik</a:t>
            </a:r>
            <a:r>
              <a:rPr lang="en-US" sz="1200" dirty="0">
                <a:solidFill>
                  <a:srgbClr val="C8C860"/>
                </a:solidFill>
                <a:latin typeface="Arial"/>
                <a:ea typeface="Arial"/>
                <a:cs typeface="Arial"/>
                <a:sym typeface="Arial"/>
              </a:rPr>
              <a:t>.</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2"/>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Bewegungsempfindlich</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Geringe</a:t>
            </a:r>
            <a:r>
              <a:rPr lang="en-US" sz="1200" b="0" i="0" u="none" strike="noStrike" cap="none" dirty="0">
                <a:solidFill>
                  <a:srgbClr val="BFBFBF"/>
                </a:solidFill>
                <a:latin typeface="Arial"/>
                <a:ea typeface="Arial"/>
                <a:cs typeface="Arial"/>
                <a:sym typeface="Arial"/>
              </a:rPr>
              <a:t>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80–90 % der </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sz="2200" b="0" i="0" u="none" strike="noStrike" cap="none" dirty="0">
              <a:solidFill>
                <a:srgbClr val="B2B2B2"/>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2B2B2"/>
                </a:solidFill>
                <a:latin typeface="Arial"/>
                <a:ea typeface="Arial"/>
                <a:cs typeface="Arial"/>
                <a:sym typeface="Arial"/>
              </a:rPr>
              <a:t>~10 % der </a:t>
            </a:r>
            <a:r>
              <a:rPr lang="en-US" sz="1200" b="0" i="0" u="none" strike="noStrike" cap="none" dirty="0" err="1">
                <a:solidFill>
                  <a:srgbClr val="B2B2B2"/>
                </a:solidFill>
                <a:latin typeface="Arial"/>
                <a:ea typeface="Arial"/>
                <a:cs typeface="Arial"/>
                <a:sym typeface="Arial"/>
              </a:rPr>
              <a:t>Fasern</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Sowohl</a:t>
            </a:r>
            <a:r>
              <a:rPr lang="en-US" sz="1200" b="0" i="0" u="none" strike="noStrike" cap="none" dirty="0">
                <a:solidFill>
                  <a:srgbClr val="B2B2B2"/>
                </a:solidFill>
                <a:latin typeface="Arial"/>
                <a:ea typeface="Arial"/>
                <a:cs typeface="Arial"/>
                <a:sym typeface="Arial"/>
              </a:rPr>
              <a:t> </a:t>
            </a:r>
            <a:r>
              <a:rPr lang="en-US" sz="1200" b="0" i="1" u="none" strike="noStrike" cap="none" dirty="0">
                <a:solidFill>
                  <a:srgbClr val="B2B2B2"/>
                </a:solidFill>
                <a:latin typeface="Arial"/>
                <a:ea typeface="Arial"/>
                <a:cs typeface="Arial"/>
                <a:sym typeface="Arial"/>
              </a:rPr>
              <a:t>M </a:t>
            </a:r>
            <a:r>
              <a:rPr lang="en-US" sz="1200" b="0" i="0" u="none" strike="noStrike" cap="none" dirty="0" err="1">
                <a:solidFill>
                  <a:srgbClr val="B2B2B2"/>
                </a:solidFill>
                <a:latin typeface="Arial"/>
                <a:ea typeface="Arial"/>
                <a:cs typeface="Arial"/>
                <a:sym typeface="Arial"/>
              </a:rPr>
              <a:t>als</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auch</a:t>
            </a:r>
            <a:r>
              <a:rPr lang="en-US" sz="1200" b="0" i="0" u="none" strike="noStrike" cap="none" dirty="0">
                <a:solidFill>
                  <a:srgbClr val="B2B2B2"/>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1" i="0" u="none" strike="noStrike" cap="none" dirty="0">
                <a:solidFill>
                  <a:schemeClr val="dk1"/>
                </a:solidFill>
                <a:latin typeface="Arial"/>
                <a:ea typeface="Arial"/>
                <a:cs typeface="Arial"/>
                <a:sym typeface="Arial"/>
              </a:rPr>
              <a:t>Blau-/</a:t>
            </a:r>
            <a:r>
              <a:rPr lang="en-US" sz="1200" b="1" i="0" u="none" strike="noStrike" cap="none" dirty="0" err="1">
                <a:solidFill>
                  <a:schemeClr val="dk1"/>
                </a:solidFill>
                <a:latin typeface="Arial"/>
                <a:ea typeface="Arial"/>
                <a:cs typeface="Arial"/>
                <a:sym typeface="Arial"/>
              </a:rPr>
              <a:t>gelbsensitiv</a:t>
            </a:r>
            <a:r>
              <a:rPr lang="en-US" sz="1200" b="1" i="0" u="none" strike="noStrike" cap="none" dirty="0">
                <a:solidFill>
                  <a:schemeClr val="dk1"/>
                </a:solidFill>
                <a:latin typeface="Arial"/>
                <a:ea typeface="Arial"/>
                <a:cs typeface="Arial"/>
                <a:sym typeface="Arial"/>
              </a:rPr>
              <a:t>: </a:t>
            </a:r>
            <a:r>
              <a:rPr lang="en-US" sz="1200" b="1"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Empfindlich</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bei</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schwachem</a:t>
            </a:r>
            <a:r>
              <a:rPr lang="en-US" sz="1200" b="0" i="0" u="none" strike="noStrike" cap="none" dirty="0">
                <a:solidFill>
                  <a:srgbClr val="BFBFBF"/>
                </a:solidFill>
                <a:latin typeface="Arial"/>
                <a:ea typeface="Arial"/>
                <a:cs typeface="Arial"/>
                <a:sym typeface="Arial"/>
              </a:rPr>
              <a:t> Licht: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Feindetail</a:t>
            </a: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Hohe </a:t>
            </a:r>
            <a:r>
              <a:rPr lang="en-US" sz="1200" b="0" i="0" u="none" strike="noStrike" cap="none" dirty="0" err="1">
                <a:solidFill>
                  <a:srgbClr val="BFBFBF"/>
                </a:solidFill>
                <a:latin typeface="Arial"/>
                <a:ea typeface="Arial"/>
                <a:cs typeface="Arial"/>
                <a:sym typeface="Arial"/>
              </a:rPr>
              <a:t>Redundanz</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starke</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Überlappung</a:t>
            </a:r>
            <a:r>
              <a:rPr lang="en-US" sz="1200" b="0" i="0" u="none" strike="noStrike" cap="none" dirty="0">
                <a:solidFill>
                  <a:srgbClr val="BFBFBF"/>
                </a:solidFill>
                <a:latin typeface="Arial"/>
                <a:ea typeface="Arial"/>
                <a:cs typeface="Arial"/>
                <a:sym typeface="Arial"/>
              </a:rPr>
              <a:t> der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Größter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Kleinster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K</a:t>
            </a:r>
            <a:endParaRPr sz="2200" b="0" i="1"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für </a:t>
            </a:r>
            <a:r>
              <a:rPr lang="en-US" sz="1200" b="0" i="1" u="none" strike="noStrike" cap="none" dirty="0">
                <a:solidFill>
                  <a:srgbClr val="BFBFBF"/>
                </a:solidFill>
                <a:latin typeface="Arial"/>
                <a:ea typeface="Arial"/>
                <a:cs typeface="Arial"/>
                <a:sym typeface="Arial"/>
              </a:rPr>
              <a:t>FDT-</a:t>
            </a:r>
            <a:r>
              <a:rPr lang="en-US" sz="1200" b="0" i="1" u="none" strike="noStrike" cap="none" dirty="0" err="1">
                <a:solidFill>
                  <a:srgbClr val="BFBFBF"/>
                </a:solidFill>
                <a:latin typeface="Arial"/>
                <a:ea typeface="Arial"/>
                <a:cs typeface="Arial"/>
                <a:sym typeface="Arial"/>
              </a:rPr>
              <a:t>Untersuchungen</a:t>
            </a:r>
            <a:r>
              <a:rPr lang="en-US" sz="1200" b="0" i="1" u="none" strike="noStrike" cap="none" dirty="0">
                <a:solidFill>
                  <a:srgbClr val="BFBFB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Früherkennung</a:t>
            </a:r>
            <a:r>
              <a:rPr lang="en-US" sz="1200" b="1" i="0" u="none" strike="noStrike" cap="none" dirty="0">
                <a:solidFill>
                  <a:srgbClr val="0000FF"/>
                </a:solidFill>
                <a:latin typeface="Arial"/>
                <a:ea typeface="Arial"/>
                <a:cs typeface="Arial"/>
                <a:sym typeface="Arial"/>
              </a:rPr>
              <a:t> von </a:t>
            </a:r>
            <a:r>
              <a:rPr lang="en-US" sz="1200" b="1" i="0" u="none" strike="noStrike" cap="none" dirty="0" err="1">
                <a:solidFill>
                  <a:srgbClr val="0000FF"/>
                </a:solidFill>
                <a:latin typeface="Arial"/>
                <a:ea typeface="Arial"/>
                <a:cs typeface="Arial"/>
                <a:sym typeface="Arial"/>
              </a:rPr>
              <a:t>Glaukomen</a:t>
            </a:r>
            <a:r>
              <a:rPr lang="en-US" sz="1200" b="0" i="0" u="none" strike="noStrike" cap="none" dirty="0">
                <a:solidFill>
                  <a:srgbClr val="B2B2B2"/>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Hauptsächlich</a:t>
            </a:r>
            <a:r>
              <a:rPr lang="en-US" sz="1200" b="0" i="0" u="none" strike="noStrike" cap="none" dirty="0">
                <a:solidFill>
                  <a:srgbClr val="BFBFBF"/>
                </a:solidFill>
                <a:latin typeface="Arial"/>
                <a:ea typeface="Arial"/>
                <a:cs typeface="Arial"/>
                <a:sym typeface="Arial"/>
              </a:rPr>
              <a:t> rot-/</a:t>
            </a:r>
            <a:r>
              <a:rPr lang="en-US" sz="1200" b="0" i="0" u="none" strike="noStrike" cap="none" dirty="0" err="1">
                <a:solidFill>
                  <a:srgbClr val="BFBFBF"/>
                </a:solidFill>
                <a:latin typeface="Arial"/>
                <a:ea typeface="Arial"/>
                <a:cs typeface="Arial"/>
                <a:sym typeface="Arial"/>
              </a:rPr>
              <a:t>grünempfindlich</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des </a:t>
            </a:r>
            <a:r>
              <a:rPr lang="en-US" sz="1200" b="0" i="1" u="none" strike="noStrike" cap="none" dirty="0">
                <a:solidFill>
                  <a:srgbClr val="BFBFBF"/>
                </a:solidFill>
                <a:latin typeface="Arial"/>
                <a:ea typeface="Arial"/>
                <a:cs typeface="Arial"/>
                <a:sym typeface="Arial"/>
              </a:rPr>
              <a:t>SWAP-Tests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Erkennung</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eines</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Glaukoms</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im</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Frühstadium</a:t>
            </a:r>
            <a:r>
              <a:rPr lang="en-US" sz="1200" b="1" i="0" u="none" strike="noStrike" cap="none" dirty="0">
                <a:solidFill>
                  <a:srgbClr val="B2B2B2"/>
                </a:solidFill>
                <a:latin typeface="Arial"/>
                <a:ea typeface="Arial"/>
                <a:cs typeface="Arial"/>
                <a:sym typeface="Arial"/>
              </a:rPr>
              <a:t>: K</a:t>
            </a: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B2B2B2"/>
              </a:solidFill>
            </a:endParaRPr>
          </a:p>
          <a:p>
            <a:pPr marL="692150" lvl="1" indent="-347663">
              <a:lnSpc>
                <a:spcPct val="85000"/>
              </a:lnSpc>
              <a:spcBef>
                <a:spcPts val="240"/>
              </a:spcBef>
              <a:buClr>
                <a:schemeClr val="accent2"/>
              </a:buClr>
              <a:buSzPts val="840"/>
              <a:buFont typeface="Noto Sans Symbols"/>
              <a:buChar char="●"/>
            </a:pPr>
            <a:endParaRPr lang="en-US" sz="1200" b="1" dirty="0">
              <a:solidFill>
                <a:srgbClr val="B2B2B2"/>
              </a:solidFill>
            </a:endParaRPr>
          </a:p>
          <a:p>
            <a:pPr marL="692150" lvl="1" indent="-347663">
              <a:lnSpc>
                <a:spcPct val="90000"/>
              </a:lnSpc>
              <a:spcBef>
                <a:spcPts val="240"/>
              </a:spcBef>
              <a:buClr>
                <a:schemeClr val="accent2"/>
              </a:buClr>
              <a:buSzPts val="840"/>
              <a:buFont typeface="Noto Sans Symbols"/>
              <a:buChar char="●"/>
            </a:pPr>
            <a:r>
              <a:rPr lang="en-US" dirty="0" err="1">
                <a:solidFill>
                  <a:srgbClr val="BFBFBF"/>
                </a:solidFill>
              </a:rPr>
              <a:t>Grundlage</a:t>
            </a:r>
            <a:r>
              <a:rPr lang="en-US" dirty="0">
                <a:solidFill>
                  <a:srgbClr val="BFBFBF"/>
                </a:solidFill>
              </a:rPr>
              <a:t> für </a:t>
            </a:r>
            <a:r>
              <a:rPr lang="en-US" i="1" dirty="0">
                <a:solidFill>
                  <a:srgbClr val="BFBFBF"/>
                </a:solidFill>
              </a:rPr>
              <a:t>FDT-</a:t>
            </a:r>
            <a:r>
              <a:rPr lang="en-US" i="1" dirty="0" err="1">
                <a:solidFill>
                  <a:srgbClr val="BFBFBF"/>
                </a:solidFill>
              </a:rPr>
              <a:t>Untersuchungen</a:t>
            </a:r>
            <a:r>
              <a:rPr lang="en-US" i="1" dirty="0">
                <a:solidFill>
                  <a:srgbClr val="BFBFBF"/>
                </a:solidFill>
              </a:rPr>
              <a:t> </a:t>
            </a:r>
            <a:r>
              <a:rPr lang="en-US" b="1" dirty="0" err="1">
                <a:solidFill>
                  <a:srgbClr val="0000FF"/>
                </a:solidFill>
              </a:rPr>
              <a:t>zur</a:t>
            </a:r>
            <a:r>
              <a:rPr lang="en-US" b="1" dirty="0">
                <a:solidFill>
                  <a:srgbClr val="0000FF"/>
                </a:solidFill>
              </a:rPr>
              <a:t> </a:t>
            </a:r>
            <a:r>
              <a:rPr lang="en-US" b="1" dirty="0" err="1">
                <a:solidFill>
                  <a:srgbClr val="0000FF"/>
                </a:solidFill>
              </a:rPr>
              <a:t>Früherkennung</a:t>
            </a:r>
            <a:r>
              <a:rPr lang="en-US" b="1" dirty="0">
                <a:solidFill>
                  <a:srgbClr val="0000FF"/>
                </a:solidFill>
              </a:rPr>
              <a:t> von </a:t>
            </a:r>
            <a:r>
              <a:rPr lang="en-US" b="1" dirty="0" err="1">
                <a:solidFill>
                  <a:srgbClr val="0000FF"/>
                </a:solidFill>
              </a:rPr>
              <a:t>Glaukomen</a:t>
            </a:r>
            <a:r>
              <a:rPr lang="en-US" dirty="0">
                <a:solidFill>
                  <a:srgbClr val="B2B2B2"/>
                </a:solidFill>
              </a:rPr>
              <a:t>: M</a:t>
            </a:r>
            <a:endParaRPr lang="en-US" dirty="0"/>
          </a:p>
          <a:p>
            <a:pPr marL="692150" lvl="1" indent="-347663">
              <a:lnSpc>
                <a:spcPct val="90000"/>
              </a:lnSpc>
              <a:spcBef>
                <a:spcPts val="240"/>
              </a:spcBef>
              <a:buClr>
                <a:schemeClr val="accent2"/>
              </a:buClr>
              <a:buSzPts val="840"/>
              <a:buFont typeface="Noto Sans Symbols"/>
              <a:buChar char="●"/>
            </a:pPr>
            <a:r>
              <a:rPr lang="en-US" dirty="0" err="1">
                <a:solidFill>
                  <a:srgbClr val="BFBFBF"/>
                </a:solidFill>
              </a:rPr>
              <a:t>Hauptsächlich</a:t>
            </a:r>
            <a:r>
              <a:rPr lang="en-US" dirty="0">
                <a:solidFill>
                  <a:srgbClr val="BFBFBF"/>
                </a:solidFill>
              </a:rPr>
              <a:t> rot-/</a:t>
            </a:r>
            <a:r>
              <a:rPr lang="en-US" dirty="0" err="1">
                <a:solidFill>
                  <a:srgbClr val="BFBFBF"/>
                </a:solidFill>
              </a:rPr>
              <a:t>grünempfindlich</a:t>
            </a:r>
            <a:r>
              <a:rPr lang="en-US" dirty="0">
                <a:solidFill>
                  <a:srgbClr val="BFBFBF"/>
                </a:solidFill>
              </a:rPr>
              <a:t>: P</a:t>
            </a:r>
            <a:endParaRPr lang="en-US" dirty="0"/>
          </a:p>
          <a:p>
            <a:pPr marL="692150" lvl="1" indent="-347663">
              <a:lnSpc>
                <a:spcPct val="85000"/>
              </a:lnSpc>
              <a:spcBef>
                <a:spcPts val="240"/>
              </a:spcBef>
              <a:buClr>
                <a:schemeClr val="accent2"/>
              </a:buClr>
              <a:buSzPts val="840"/>
              <a:buFont typeface="Noto Sans Symbols"/>
              <a:buChar char="●"/>
            </a:pPr>
            <a:r>
              <a:rPr lang="en-US" dirty="0" err="1">
                <a:solidFill>
                  <a:srgbClr val="BFBFBF"/>
                </a:solidFill>
              </a:rPr>
              <a:t>Grundlage</a:t>
            </a:r>
            <a:r>
              <a:rPr lang="en-US" dirty="0">
                <a:solidFill>
                  <a:srgbClr val="BFBFBF"/>
                </a:solidFill>
              </a:rPr>
              <a:t> des </a:t>
            </a:r>
            <a:r>
              <a:rPr lang="en-US" i="1" dirty="0">
                <a:solidFill>
                  <a:srgbClr val="BFBFBF"/>
                </a:solidFill>
              </a:rPr>
              <a:t>SWAP-Tests </a:t>
            </a:r>
            <a:r>
              <a:rPr lang="en-US" b="1" dirty="0" err="1">
                <a:solidFill>
                  <a:srgbClr val="0000FF"/>
                </a:solidFill>
              </a:rPr>
              <a:t>zur</a:t>
            </a:r>
            <a:r>
              <a:rPr lang="en-US" b="1" dirty="0">
                <a:solidFill>
                  <a:srgbClr val="0000FF"/>
                </a:solidFill>
              </a:rPr>
              <a:t> </a:t>
            </a:r>
            <a:r>
              <a:rPr lang="en-US" b="1" dirty="0" err="1">
                <a:solidFill>
                  <a:srgbClr val="0000FF"/>
                </a:solidFill>
              </a:rPr>
              <a:t>Erkennung</a:t>
            </a:r>
            <a:r>
              <a:rPr lang="en-US" b="1" dirty="0">
                <a:solidFill>
                  <a:srgbClr val="0000FF"/>
                </a:solidFill>
              </a:rPr>
              <a:t> </a:t>
            </a:r>
            <a:r>
              <a:rPr lang="en-US" b="1" dirty="0" err="1">
                <a:solidFill>
                  <a:srgbClr val="0000FF"/>
                </a:solidFill>
              </a:rPr>
              <a:t>eines</a:t>
            </a:r>
            <a:r>
              <a:rPr lang="en-US" b="1" dirty="0">
                <a:solidFill>
                  <a:srgbClr val="0000FF"/>
                </a:solidFill>
              </a:rPr>
              <a:t> </a:t>
            </a:r>
            <a:r>
              <a:rPr lang="en-US" b="1" dirty="0" err="1">
                <a:solidFill>
                  <a:srgbClr val="0000FF"/>
                </a:solidFill>
              </a:rPr>
              <a:t>Glaukoms</a:t>
            </a:r>
            <a:r>
              <a:rPr lang="en-US" b="1" dirty="0">
                <a:solidFill>
                  <a:srgbClr val="0000FF"/>
                </a:solidFill>
              </a:rPr>
              <a:t> </a:t>
            </a:r>
            <a:r>
              <a:rPr lang="en-US" b="1" dirty="0" err="1">
                <a:solidFill>
                  <a:srgbClr val="0000FF"/>
                </a:solidFill>
              </a:rPr>
              <a:t>im</a:t>
            </a:r>
            <a:r>
              <a:rPr lang="en-US" b="1" dirty="0">
                <a:solidFill>
                  <a:srgbClr val="0000FF"/>
                </a:solidFill>
              </a:rPr>
              <a:t> </a:t>
            </a:r>
            <a:r>
              <a:rPr lang="en-US" b="1" dirty="0" err="1">
                <a:solidFill>
                  <a:srgbClr val="0000FF"/>
                </a:solidFill>
              </a:rPr>
              <a:t>Frühstadium</a:t>
            </a:r>
            <a:r>
              <a:rPr lang="en-US" b="1" dirty="0">
                <a:solidFill>
                  <a:srgbClr val="B2B2B2"/>
                </a:solidFill>
              </a:rPr>
              <a:t>: K</a:t>
            </a:r>
            <a:endParaRPr lang="en-US" dirty="0"/>
          </a:p>
          <a:p>
            <a:pPr marL="344487" marR="0" lvl="1" algn="l" rtl="0">
              <a:lnSpc>
                <a:spcPct val="85000"/>
              </a:lnSpc>
              <a:spcBef>
                <a:spcPts val="240"/>
              </a:spcBef>
              <a:spcAft>
                <a:spcPts val="0"/>
              </a:spcAft>
              <a:buClr>
                <a:schemeClr val="accent2"/>
              </a:buClr>
              <a:buSzPts val="840"/>
            </a:pPr>
            <a:endParaRPr dirty="0"/>
          </a:p>
        </p:txBody>
      </p:sp>
      <p:sp>
        <p:nvSpPr>
          <p:cNvPr id="664" name="Google Shape;664;p52"/>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65" name="Google Shape;665;p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52</a:t>
            </a:fld>
            <a:endParaRPr sz="1000">
              <a:solidFill>
                <a:schemeClr val="dk1"/>
              </a:solidFill>
              <a:latin typeface="Arial"/>
              <a:ea typeface="Arial"/>
              <a:cs typeface="Arial"/>
              <a:sym typeface="Arial"/>
            </a:endParaRPr>
          </a:p>
        </p:txBody>
      </p:sp>
      <p:sp>
        <p:nvSpPr>
          <p:cNvPr id="666" name="Google Shape;666;p5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667" name="Google Shape;667;p52"/>
          <p:cNvSpPr txBox="1"/>
          <p:nvPr/>
        </p:nvSpPr>
        <p:spPr>
          <a:xfrm>
            <a:off x="533400" y="897490"/>
            <a:ext cx="8305800" cy="38430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Warum</a:t>
            </a:r>
            <a:r>
              <a:rPr lang="en-US" sz="1200" i="1" dirty="0">
                <a:solidFill>
                  <a:srgbClr val="0000FF"/>
                </a:solidFill>
              </a:rPr>
              <a:t>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spezielle</a:t>
            </a:r>
            <a:r>
              <a:rPr lang="en-US" sz="1200" i="1" dirty="0">
                <a:solidFill>
                  <a:srgbClr val="0000FF"/>
                </a:solidFill>
              </a:rPr>
              <a:t> </a:t>
            </a:r>
            <a:r>
              <a:rPr lang="en-US" sz="1200" i="1" dirty="0" err="1">
                <a:solidFill>
                  <a:srgbClr val="0000FF"/>
                </a:solidFill>
              </a:rPr>
              <a:t>Untersuchungsverfahren</a:t>
            </a:r>
            <a:r>
              <a:rPr lang="en-US" sz="1200" i="1" dirty="0">
                <a:solidFill>
                  <a:srgbClr val="0000FF"/>
                </a:solidFill>
              </a:rPr>
              <a:t> </a:t>
            </a:r>
            <a:r>
              <a:rPr lang="en-US" sz="1200" i="1" dirty="0" err="1">
                <a:solidFill>
                  <a:srgbClr val="0000FF"/>
                </a:solidFill>
              </a:rPr>
              <a:t>zur</a:t>
            </a:r>
            <a:r>
              <a:rPr lang="en-US" sz="1200" i="1" dirty="0">
                <a:solidFill>
                  <a:srgbClr val="0000FF"/>
                </a:solidFill>
              </a:rPr>
              <a:t> </a:t>
            </a:r>
            <a:r>
              <a:rPr lang="en-US" sz="1200" i="1" dirty="0" err="1">
                <a:solidFill>
                  <a:srgbClr val="0000FF"/>
                </a:solidFill>
              </a:rPr>
              <a:t>Früherkennung</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Glaukoms</a:t>
            </a:r>
            <a:r>
              <a:rPr lang="en-US" sz="1200" i="1" dirty="0">
                <a:solidFill>
                  <a:srgbClr val="0000FF"/>
                </a:solidFill>
              </a:rPr>
              <a:t> </a:t>
            </a:r>
            <a:r>
              <a:rPr lang="en-US" sz="1200" i="1" dirty="0" err="1">
                <a:solidFill>
                  <a:srgbClr val="0000FF"/>
                </a:solidFill>
              </a:rPr>
              <a:t>erforderlich</a:t>
            </a:r>
            <a:r>
              <a:rPr lang="en-US" sz="1200" i="1" dirty="0">
                <a:solidFill>
                  <a:srgbClr val="0000FF"/>
                </a:solidFill>
              </a:rPr>
              <a:t>? </a:t>
            </a:r>
            <a:r>
              <a:rPr lang="en-US" sz="1200" i="1" dirty="0" err="1">
                <a:solidFill>
                  <a:srgbClr val="0000FF"/>
                </a:solidFill>
              </a:rPr>
              <a:t>Weshalb</a:t>
            </a:r>
            <a:r>
              <a:rPr lang="en-US" sz="1200" i="1" dirty="0">
                <a:solidFill>
                  <a:srgbClr val="0000FF"/>
                </a:solidFill>
              </a:rPr>
              <a:t> </a:t>
            </a:r>
            <a:r>
              <a:rPr lang="en-US" sz="1200" i="1" dirty="0" err="1">
                <a:solidFill>
                  <a:srgbClr val="0000FF"/>
                </a:solidFill>
              </a:rPr>
              <a:t>kann</a:t>
            </a:r>
            <a:r>
              <a:rPr lang="en-US" sz="1200" i="1" dirty="0">
                <a:solidFill>
                  <a:srgbClr val="0000FF"/>
                </a:solidFill>
              </a:rPr>
              <a:t> die SAP </a:t>
            </a:r>
            <a:r>
              <a:rPr lang="en-US" sz="1200" i="1" dirty="0" err="1">
                <a:solidFill>
                  <a:srgbClr val="0000FF"/>
                </a:solidFill>
              </a:rPr>
              <a:t>ein</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Frühstadium</a:t>
            </a:r>
            <a:r>
              <a:rPr lang="en-US" sz="1200" i="1" dirty="0">
                <a:solidFill>
                  <a:srgbClr val="0000FF"/>
                </a:solidFill>
              </a:rPr>
              <a:t> nicht </a:t>
            </a:r>
            <a:r>
              <a:rPr lang="en-US" sz="1200" i="1" dirty="0" err="1">
                <a:solidFill>
                  <a:srgbClr val="0000FF"/>
                </a:solidFill>
              </a:rPr>
              <a:t>erfassen</a:t>
            </a:r>
            <a:r>
              <a:rPr lang="en-US" sz="1200" i="1" dirty="0">
                <a:solidFill>
                  <a:srgbClr val="0000FF"/>
                </a:solidFill>
              </a:rPr>
              <a:t>? (Und </a:t>
            </a:r>
            <a:r>
              <a:rPr lang="en-US" sz="1200" i="1" dirty="0" err="1">
                <a:solidFill>
                  <a:srgbClr val="0000FF"/>
                </a:solidFill>
              </a:rPr>
              <a:t>wofür</a:t>
            </a:r>
            <a:r>
              <a:rPr lang="en-US" sz="1200" i="1" dirty="0">
                <a:solidFill>
                  <a:srgbClr val="0000FF"/>
                </a:solidFill>
              </a:rPr>
              <a:t> </a:t>
            </a:r>
            <a:r>
              <a:rPr lang="en-US" sz="1200" i="1" dirty="0" err="1">
                <a:solidFill>
                  <a:srgbClr val="0000FF"/>
                </a:solidFill>
              </a:rPr>
              <a:t>steht</a:t>
            </a:r>
            <a:r>
              <a:rPr lang="en-US" sz="1200" i="1" dirty="0">
                <a:solidFill>
                  <a:srgbClr val="0000FF"/>
                </a:solidFill>
              </a:rPr>
              <a:t> die </a:t>
            </a:r>
            <a:r>
              <a:rPr lang="en-US" sz="1200" i="1" dirty="0" err="1">
                <a:solidFill>
                  <a:srgbClr val="0000FF"/>
                </a:solidFill>
              </a:rPr>
              <a:t>Abkürzung</a:t>
            </a:r>
            <a:r>
              <a:rPr lang="en-US" sz="1200" i="1" dirty="0">
                <a:solidFill>
                  <a:srgbClr val="0000FF"/>
                </a:solidFill>
              </a:rPr>
              <a:t> SAP </a:t>
            </a:r>
            <a:r>
              <a:rPr lang="en-US" sz="1200" i="1" dirty="0" err="1">
                <a:solidFill>
                  <a:srgbClr val="0000FF"/>
                </a:solidFill>
              </a:rPr>
              <a:t>überhaupt</a:t>
            </a:r>
            <a:r>
              <a:rPr lang="en-US" sz="1200" i="1" dirty="0">
                <a:solidFill>
                  <a:srgbClr val="0000FF"/>
                </a:solidFill>
              </a:rPr>
              <a:t>?)</a:t>
            </a:r>
            <a:endParaRPr dirty="0"/>
          </a:p>
          <a:p>
            <a:pPr marL="0" lvl="0" indent="0" algn="l" rtl="0">
              <a:lnSpc>
                <a:spcPct val="115000"/>
              </a:lnSpc>
              <a:spcBef>
                <a:spcPts val="0"/>
              </a:spcBef>
              <a:spcAft>
                <a:spcPts val="0"/>
              </a:spcAft>
              <a:buClr>
                <a:schemeClr val="dk1"/>
              </a:buClr>
              <a:buSzPts val="1100"/>
              <a:buFont typeface="Arial"/>
              <a:buNone/>
            </a:pPr>
            <a:r>
              <a:rPr lang="en-US" sz="1200" dirty="0">
                <a:solidFill>
                  <a:srgbClr val="0000FF"/>
                </a:solidFill>
              </a:rPr>
              <a:t>SAP </a:t>
            </a:r>
            <a:r>
              <a:rPr lang="en-US" sz="1200" dirty="0" err="1">
                <a:solidFill>
                  <a:srgbClr val="0000FF"/>
                </a:solidFill>
              </a:rPr>
              <a:t>steht</a:t>
            </a:r>
            <a:r>
              <a:rPr lang="en-US" sz="1200" dirty="0">
                <a:solidFill>
                  <a:srgbClr val="0000FF"/>
                </a:solidFill>
              </a:rPr>
              <a:t> für </a:t>
            </a:r>
            <a:r>
              <a:rPr lang="en-US" sz="1200" i="1" dirty="0">
                <a:solidFill>
                  <a:srgbClr val="0000FF"/>
                </a:solidFill>
              </a:rPr>
              <a:t>Standard Automated/Achromatic Perimetry</a:t>
            </a:r>
            <a:r>
              <a:rPr lang="en-US" sz="1200" dirty="0">
                <a:solidFill>
                  <a:srgbClr val="0000FF"/>
                </a:solidFill>
              </a:rPr>
              <a:t> (</a:t>
            </a:r>
            <a:r>
              <a:rPr lang="en-US" sz="1200" dirty="0" err="1">
                <a:solidFill>
                  <a:srgbClr val="0000FF"/>
                </a:solidFill>
              </a:rPr>
              <a:t>standardisierte</a:t>
            </a:r>
            <a:r>
              <a:rPr lang="en-US" sz="1200" dirty="0">
                <a:solidFill>
                  <a:srgbClr val="0000FF"/>
                </a:solidFill>
              </a:rPr>
              <a:t> </a:t>
            </a:r>
            <a:r>
              <a:rPr lang="en-US" sz="1200" dirty="0" err="1">
                <a:solidFill>
                  <a:srgbClr val="0000FF"/>
                </a:solidFill>
              </a:rPr>
              <a:t>automatisierte</a:t>
            </a:r>
            <a:r>
              <a:rPr lang="en-US" sz="1200" dirty="0">
                <a:solidFill>
                  <a:srgbClr val="0000FF"/>
                </a:solidFill>
              </a:rPr>
              <a:t>/</a:t>
            </a:r>
            <a:r>
              <a:rPr lang="en-US" sz="1200" dirty="0" err="1">
                <a:solidFill>
                  <a:srgbClr val="0000FF"/>
                </a:solidFill>
              </a:rPr>
              <a:t>achromatisches</a:t>
            </a:r>
            <a:r>
              <a:rPr lang="en-US" sz="1200" dirty="0">
                <a:solidFill>
                  <a:srgbClr val="0000FF"/>
                </a:solidFill>
              </a:rPr>
              <a:t> </a:t>
            </a:r>
            <a:r>
              <a:rPr lang="en-US" sz="1200" dirty="0" err="1">
                <a:solidFill>
                  <a:srgbClr val="0000FF"/>
                </a:solidFill>
              </a:rPr>
              <a:t>Perimetrie</a:t>
            </a:r>
            <a:r>
              <a:rPr lang="en-US" sz="1200" dirty="0">
                <a:solidFill>
                  <a:srgbClr val="0000FF"/>
                </a:solidFill>
              </a:rPr>
              <a:t>). Dabei </a:t>
            </a:r>
            <a:r>
              <a:rPr lang="en-US" sz="1200" dirty="0" err="1">
                <a:solidFill>
                  <a:srgbClr val="0000FF"/>
                </a:solidFill>
              </a:rPr>
              <a:t>handelt</a:t>
            </a:r>
            <a:r>
              <a:rPr lang="en-US" sz="1200" dirty="0">
                <a:solidFill>
                  <a:srgbClr val="0000FF"/>
                </a:solidFill>
              </a:rPr>
              <a:t> es </a:t>
            </a:r>
            <a:r>
              <a:rPr lang="en-US" sz="1200" dirty="0" err="1">
                <a:solidFill>
                  <a:srgbClr val="0000FF"/>
                </a:solidFill>
              </a:rPr>
              <a:t>sich</a:t>
            </a:r>
            <a:r>
              <a:rPr lang="en-US" sz="1200" dirty="0">
                <a:solidFill>
                  <a:srgbClr val="0000FF"/>
                </a:solidFill>
              </a:rPr>
              <a:t> um die </a:t>
            </a:r>
            <a:r>
              <a:rPr lang="en-US" sz="1200" dirty="0" err="1">
                <a:solidFill>
                  <a:srgbClr val="0000FF"/>
                </a:solidFill>
              </a:rPr>
              <a:t>übliche</a:t>
            </a:r>
            <a:r>
              <a:rPr lang="en-US" sz="1200" dirty="0">
                <a:solidFill>
                  <a:srgbClr val="0000FF"/>
                </a:solidFill>
              </a:rPr>
              <a:t> </a:t>
            </a:r>
            <a:r>
              <a:rPr lang="en-US" sz="1200" dirty="0" err="1">
                <a:solidFill>
                  <a:srgbClr val="0000FF"/>
                </a:solidFill>
              </a:rPr>
              <a:t>Gesichtsfelduntersuchung</a:t>
            </a:r>
            <a:r>
              <a:rPr lang="en-US" sz="1200" dirty="0">
                <a:solidFill>
                  <a:srgbClr val="0000FF"/>
                </a:solidFill>
              </a:rPr>
              <a:t> </a:t>
            </a:r>
            <a:r>
              <a:rPr lang="en-US" sz="1200" dirty="0" err="1">
                <a:solidFill>
                  <a:srgbClr val="0000FF"/>
                </a:solidFill>
              </a:rPr>
              <a:t>mit</a:t>
            </a:r>
            <a:r>
              <a:rPr lang="en-US" sz="1200" dirty="0">
                <a:solidFill>
                  <a:srgbClr val="0000FF"/>
                </a:solidFill>
              </a:rPr>
              <a:t> dem Humphrey- </a:t>
            </a:r>
            <a:r>
              <a:rPr lang="en-US" sz="1200" dirty="0" err="1">
                <a:solidFill>
                  <a:srgbClr val="0000FF"/>
                </a:solidFill>
              </a:rPr>
              <a:t>oder</a:t>
            </a:r>
            <a:r>
              <a:rPr lang="en-US" sz="1200" dirty="0">
                <a:solidFill>
                  <a:srgbClr val="0000FF"/>
                </a:solidFill>
              </a:rPr>
              <a:t> Octopus-Perimeter. Der </a:t>
            </a:r>
            <a:r>
              <a:rPr lang="en-US" sz="1200" dirty="0" err="1">
                <a:solidFill>
                  <a:srgbClr val="0000FF"/>
                </a:solidFill>
              </a:rPr>
              <a:t>Prüfstimulus</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weiß</a:t>
            </a:r>
            <a:r>
              <a:rPr lang="en-US" sz="1200" dirty="0">
                <a:solidFill>
                  <a:srgbClr val="0000FF"/>
                </a:solidFill>
              </a:rPr>
              <a:t> und </a:t>
            </a:r>
            <a:r>
              <a:rPr lang="en-US" sz="1200" dirty="0" err="1">
                <a:solidFill>
                  <a:srgbClr val="0000FF"/>
                </a:solidFill>
              </a:rPr>
              <a:t>wird</a:t>
            </a:r>
            <a:r>
              <a:rPr lang="en-US" sz="1200" dirty="0">
                <a:solidFill>
                  <a:srgbClr val="0000FF"/>
                </a:solidFill>
              </a:rPr>
              <a:t> </a:t>
            </a:r>
            <a:r>
              <a:rPr lang="en-US" sz="1200" dirty="0" err="1">
                <a:solidFill>
                  <a:srgbClr val="0000FF"/>
                </a:solidFill>
              </a:rPr>
              <a:t>vor</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weißen</a:t>
            </a:r>
            <a:r>
              <a:rPr lang="en-US" sz="1200" dirty="0">
                <a:solidFill>
                  <a:srgbClr val="0000FF"/>
                </a:solidFill>
              </a:rPr>
              <a:t> </a:t>
            </a:r>
            <a:r>
              <a:rPr lang="en-US" sz="1200" dirty="0" err="1">
                <a:solidFill>
                  <a:srgbClr val="0000FF"/>
                </a:solidFill>
              </a:rPr>
              <a:t>Hintergrund</a:t>
            </a:r>
            <a:r>
              <a:rPr lang="en-US" sz="1200" dirty="0">
                <a:solidFill>
                  <a:srgbClr val="0000FF"/>
                </a:solidFill>
              </a:rPr>
              <a:t> </a:t>
            </a:r>
            <a:r>
              <a:rPr lang="en-US" sz="1200" dirty="0" err="1">
                <a:solidFill>
                  <a:srgbClr val="0000FF"/>
                </a:solidFill>
              </a:rPr>
              <a:t>dargeboten</a:t>
            </a:r>
            <a:r>
              <a:rPr lang="en-US" sz="1200" dirty="0">
                <a:solidFill>
                  <a:srgbClr val="0000FF"/>
                </a:solidFill>
              </a:rPr>
              <a:t>. Daher </a:t>
            </a:r>
            <a:r>
              <a:rPr lang="en-US" sz="1200" dirty="0" err="1">
                <a:solidFill>
                  <a:srgbClr val="0000FF"/>
                </a:solidFill>
              </a:rPr>
              <a:t>wird</a:t>
            </a:r>
            <a:r>
              <a:rPr lang="en-US" sz="1200" dirty="0">
                <a:solidFill>
                  <a:srgbClr val="0000FF"/>
                </a:solidFill>
              </a:rPr>
              <a:t> die SAP </a:t>
            </a:r>
            <a:r>
              <a:rPr lang="en-US" sz="1200" dirty="0" err="1">
                <a:solidFill>
                  <a:srgbClr val="0000FF"/>
                </a:solidFill>
              </a:rPr>
              <a:t>auch</a:t>
            </a:r>
            <a:r>
              <a:rPr lang="en-US" sz="1200" dirty="0">
                <a:solidFill>
                  <a:srgbClr val="0000FF"/>
                </a:solidFill>
              </a:rPr>
              <a:t> </a:t>
            </a:r>
            <a:r>
              <a:rPr lang="en-US" sz="1200" dirty="0" err="1">
                <a:solidFill>
                  <a:srgbClr val="0000FF"/>
                </a:solidFill>
              </a:rPr>
              <a:t>als</a:t>
            </a:r>
            <a:r>
              <a:rPr lang="en-US" sz="1200" dirty="0">
                <a:solidFill>
                  <a:srgbClr val="0000FF"/>
                </a:solidFill>
              </a:rPr>
              <a:t> </a:t>
            </a:r>
            <a:r>
              <a:rPr lang="en-US" sz="1200" b="1" i="1" dirty="0">
                <a:solidFill>
                  <a:schemeClr val="lt1"/>
                </a:solidFill>
              </a:rPr>
              <a:t>White-on-White</a:t>
            </a:r>
            <a:r>
              <a:rPr lang="en-US" sz="1200" b="1" dirty="0">
                <a:solidFill>
                  <a:schemeClr val="lt1"/>
                </a:solidFill>
              </a:rPr>
              <a:t>-(WOW-)</a:t>
            </a:r>
            <a:r>
              <a:rPr lang="en-US" sz="1200" b="1" dirty="0" err="1">
                <a:solidFill>
                  <a:schemeClr val="lt1"/>
                </a:solidFill>
              </a:rPr>
              <a:t>Perimetrie</a:t>
            </a:r>
            <a:r>
              <a:rPr lang="en-US" sz="1200" b="1" dirty="0">
                <a:solidFill>
                  <a:srgbClr val="0000FF"/>
                </a:solidFill>
              </a:rPr>
              <a:t> </a:t>
            </a:r>
            <a:r>
              <a:rPr lang="en-US" sz="1200" dirty="0" err="1">
                <a:solidFill>
                  <a:srgbClr val="0000FF"/>
                </a:solidFill>
              </a:rPr>
              <a:t>bezeichnet</a:t>
            </a:r>
            <a:r>
              <a:rPr lang="en-US" sz="1200" dirty="0">
                <a:solidFill>
                  <a:srgbClr val="0000FF"/>
                </a:solidFill>
              </a:rPr>
              <a:t>. Die </a:t>
            </a:r>
            <a:r>
              <a:rPr lang="en-US" sz="1200" dirty="0" err="1">
                <a:solidFill>
                  <a:srgbClr val="0000FF"/>
                </a:solidFill>
              </a:rPr>
              <a:t>primäre</a:t>
            </a:r>
            <a:r>
              <a:rPr lang="en-US" sz="1200" dirty="0">
                <a:solidFill>
                  <a:srgbClr val="0000FF"/>
                </a:solidFill>
              </a:rPr>
              <a:t> Subpopulation der </a:t>
            </a:r>
            <a:r>
              <a:rPr lang="en-US" sz="1200" dirty="0" err="1">
                <a:solidFill>
                  <a:srgbClr val="0000FF"/>
                </a:solidFill>
              </a:rPr>
              <a:t>retinalen</a:t>
            </a:r>
            <a:r>
              <a:rPr lang="en-US" sz="1200" dirty="0">
                <a:solidFill>
                  <a:srgbClr val="0000FF"/>
                </a:solidFill>
              </a:rPr>
              <a:t> </a:t>
            </a:r>
            <a:r>
              <a:rPr lang="en-US" sz="1200" dirty="0" err="1">
                <a:solidFill>
                  <a:srgbClr val="0000FF"/>
                </a:solidFill>
              </a:rPr>
              <a:t>Nervenfasern</a:t>
            </a:r>
            <a:r>
              <a:rPr lang="en-US" sz="1200" dirty="0">
                <a:solidFill>
                  <a:srgbClr val="0000FF"/>
                </a:solidFill>
              </a:rPr>
              <a:t> (RNFL), die an den </a:t>
            </a:r>
            <a:r>
              <a:rPr lang="en-US" sz="1200" dirty="0" err="1">
                <a:solidFill>
                  <a:srgbClr val="0000FF"/>
                </a:solidFill>
              </a:rPr>
              <a:t>Reaktionen</a:t>
            </a:r>
            <a:r>
              <a:rPr lang="en-US" sz="1200" dirty="0">
                <a:solidFill>
                  <a:srgbClr val="0000FF"/>
                </a:solidFill>
              </a:rPr>
              <a:t> </a:t>
            </a:r>
            <a:r>
              <a:rPr lang="en-US" sz="1200" dirty="0" err="1">
                <a:solidFill>
                  <a:srgbClr val="0000FF"/>
                </a:solidFill>
              </a:rPr>
              <a:t>bei</a:t>
            </a:r>
            <a:r>
              <a:rPr lang="en-US" sz="1200" dirty="0">
                <a:solidFill>
                  <a:srgbClr val="0000FF"/>
                </a:solidFill>
              </a:rPr>
              <a:t> der WOW-</a:t>
            </a:r>
            <a:r>
              <a:rPr lang="en-US" sz="1200" dirty="0" err="1">
                <a:solidFill>
                  <a:srgbClr val="0000FF"/>
                </a:solidFill>
              </a:rPr>
              <a:t>Perimetrie</a:t>
            </a:r>
            <a:r>
              <a:rPr lang="en-US" sz="1200" dirty="0">
                <a:solidFill>
                  <a:srgbClr val="0000FF"/>
                </a:solidFill>
              </a:rPr>
              <a:t> </a:t>
            </a:r>
            <a:r>
              <a:rPr lang="en-US" sz="1200" dirty="0" err="1">
                <a:solidFill>
                  <a:srgbClr val="0000FF"/>
                </a:solidFill>
              </a:rPr>
              <a:t>beteiligt</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sind</a:t>
            </a:r>
            <a:r>
              <a:rPr lang="en-US" sz="1200" dirty="0">
                <a:solidFill>
                  <a:srgbClr val="0000FF"/>
                </a:solidFill>
              </a:rPr>
              <a:t> die </a:t>
            </a:r>
            <a:r>
              <a:rPr lang="en-US" sz="1200" dirty="0" err="1">
                <a:solidFill>
                  <a:srgbClr val="0000FF"/>
                </a:solidFill>
              </a:rPr>
              <a:t>parvozellulären</a:t>
            </a:r>
            <a:r>
              <a:rPr lang="en-US" sz="1200" dirty="0">
                <a:solidFill>
                  <a:srgbClr val="0000FF"/>
                </a:solidFill>
              </a:rPr>
              <a:t> (P-)Zellen. Wie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 </a:t>
            </a:r>
            <a:r>
              <a:rPr lang="en-US" sz="1200" dirty="0" err="1">
                <a:solidFill>
                  <a:srgbClr val="0000FF"/>
                </a:solidFill>
              </a:rPr>
              <a:t>weisen</a:t>
            </a:r>
            <a:r>
              <a:rPr lang="en-US" sz="1200" dirty="0">
                <a:solidFill>
                  <a:srgbClr val="0000FF"/>
                </a:solidFill>
              </a:rPr>
              <a:t> P-Zellen </a:t>
            </a:r>
            <a:r>
              <a:rPr lang="en-US" sz="1200" dirty="0" err="1">
                <a:solidFill>
                  <a:srgbClr val="0000FF"/>
                </a:solidFill>
              </a:rPr>
              <a:t>überlappende</a:t>
            </a:r>
            <a:r>
              <a:rPr lang="en-US" sz="1200" dirty="0">
                <a:solidFill>
                  <a:srgbClr val="0000FF"/>
                </a:solidFill>
              </a:rPr>
              <a:t> </a:t>
            </a:r>
            <a:r>
              <a:rPr lang="en-US" sz="1200" dirty="0" err="1">
                <a:solidFill>
                  <a:srgbClr val="0000FF"/>
                </a:solidFill>
              </a:rPr>
              <a:t>Gesichtsfelder</a:t>
            </a:r>
            <a:r>
              <a:rPr lang="en-US" sz="1200" dirty="0">
                <a:solidFill>
                  <a:srgbClr val="0000FF"/>
                </a:solidFill>
              </a:rPr>
              <a:t> auf und </a:t>
            </a:r>
            <a:r>
              <a:rPr lang="en-US" sz="1200" dirty="0" err="1">
                <a:solidFill>
                  <a:srgbClr val="0000FF"/>
                </a:solidFill>
              </a:rPr>
              <a:t>können</a:t>
            </a:r>
            <a:r>
              <a:rPr lang="en-US" sz="1200" dirty="0">
                <a:solidFill>
                  <a:srgbClr val="0000FF"/>
                </a:solidFill>
              </a:rPr>
              <a:t> </a:t>
            </a:r>
            <a:r>
              <a:rPr lang="en-US" sz="1200" dirty="0" err="1">
                <a:solidFill>
                  <a:srgbClr val="0000FF"/>
                </a:solidFill>
              </a:rPr>
              <a:t>sich</a:t>
            </a:r>
            <a:r>
              <a:rPr lang="en-US" sz="1200" dirty="0">
                <a:solidFill>
                  <a:srgbClr val="0000FF"/>
                </a:solidFill>
              </a:rPr>
              <a:t> </a:t>
            </a:r>
            <a:r>
              <a:rPr lang="en-US" sz="1200" dirty="0" err="1">
                <a:solidFill>
                  <a:srgbClr val="0000FF"/>
                </a:solidFill>
              </a:rPr>
              <a:t>daher</a:t>
            </a:r>
            <a:r>
              <a:rPr lang="en-US" sz="1200" dirty="0">
                <a:solidFill>
                  <a:srgbClr val="0000FF"/>
                </a:solidFill>
              </a:rPr>
              <a:t> </a:t>
            </a:r>
            <a:r>
              <a:rPr lang="en-US" sz="1200" dirty="0" err="1">
                <a:solidFill>
                  <a:srgbClr val="0000FF"/>
                </a:solidFill>
              </a:rPr>
              <a:t>gegenseitig</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kompensieren</a:t>
            </a:r>
            <a:r>
              <a:rPr lang="en-US" sz="1200" dirty="0">
                <a:solidFill>
                  <a:srgbClr val="0000FF"/>
                </a:solidFill>
              </a:rPr>
              <a:t>, </a:t>
            </a:r>
            <a:r>
              <a:rPr lang="en-US" sz="1200" dirty="0" err="1">
                <a:solidFill>
                  <a:srgbClr val="0000FF"/>
                </a:solidFill>
              </a:rPr>
              <a:t>wenn</a:t>
            </a:r>
            <a:r>
              <a:rPr lang="en-US" sz="1200" dirty="0">
                <a:solidFill>
                  <a:srgbClr val="0000FF"/>
                </a:solidFill>
              </a:rPr>
              <a:t> </a:t>
            </a:r>
            <a:r>
              <a:rPr lang="en-US" sz="1200" dirty="0" err="1">
                <a:solidFill>
                  <a:srgbClr val="0000FF"/>
                </a:solidFill>
              </a:rPr>
              <a:t>einzelne</a:t>
            </a:r>
            <a:r>
              <a:rPr lang="en-US" sz="1200" dirty="0">
                <a:solidFill>
                  <a:srgbClr val="0000FF"/>
                </a:solidFill>
              </a:rPr>
              <a:t> Zellen </a:t>
            </a:r>
            <a:r>
              <a:rPr lang="en-US" sz="1200" dirty="0" err="1">
                <a:solidFill>
                  <a:srgbClr val="0000FF"/>
                </a:solidFill>
              </a:rPr>
              <a:t>zugrunde</a:t>
            </a:r>
            <a:r>
              <a:rPr lang="en-US" sz="1200" dirty="0">
                <a:solidFill>
                  <a:srgbClr val="0000FF"/>
                </a:solidFill>
              </a:rPr>
              <a:t> </a:t>
            </a:r>
            <a:r>
              <a:rPr lang="en-US" sz="1200" dirty="0" err="1">
                <a:solidFill>
                  <a:srgbClr val="0000FF"/>
                </a:solidFill>
              </a:rPr>
              <a:t>gehen</a:t>
            </a:r>
            <a:r>
              <a:rPr lang="en-US" sz="1200" dirty="0">
                <a:solidFill>
                  <a:srgbClr val="0000FF"/>
                </a:solidFill>
              </a:rPr>
              <a:t>. </a:t>
            </a:r>
            <a:r>
              <a:rPr lang="en-US" sz="1200" dirty="0" err="1">
                <a:solidFill>
                  <a:srgbClr val="0000FF"/>
                </a:solidFill>
              </a:rPr>
              <a:t>Deshalb</a:t>
            </a:r>
            <a:r>
              <a:rPr lang="en-US" sz="1200" dirty="0">
                <a:solidFill>
                  <a:srgbClr val="0000FF"/>
                </a:solidFill>
              </a:rPr>
              <a:t> muss </a:t>
            </a:r>
            <a:r>
              <a:rPr lang="en-US" sz="1200" dirty="0" err="1">
                <a:solidFill>
                  <a:srgbClr val="0000FF"/>
                </a:solidFill>
              </a:rPr>
              <a:t>ein</a:t>
            </a:r>
            <a:r>
              <a:rPr lang="en-US" sz="1200" dirty="0">
                <a:solidFill>
                  <a:srgbClr val="0000FF"/>
                </a:solidFill>
              </a:rPr>
              <a:t> </a:t>
            </a:r>
            <a:r>
              <a:rPr lang="en-US" sz="1200" dirty="0" err="1">
                <a:solidFill>
                  <a:srgbClr val="0000FF"/>
                </a:solidFill>
              </a:rPr>
              <a:t>erheblicher</a:t>
            </a:r>
            <a:r>
              <a:rPr lang="en-US" sz="1200" dirty="0">
                <a:solidFill>
                  <a:srgbClr val="0000FF"/>
                </a:solidFill>
              </a:rPr>
              <a:t> </a:t>
            </a:r>
            <a:r>
              <a:rPr lang="en-US" sz="1200" dirty="0" err="1">
                <a:solidFill>
                  <a:srgbClr val="0000FF"/>
                </a:solidFill>
              </a:rPr>
              <a:t>Anteil</a:t>
            </a:r>
            <a:r>
              <a:rPr lang="en-US" sz="1200" dirty="0">
                <a:solidFill>
                  <a:srgbClr val="0000FF"/>
                </a:solidFill>
              </a:rPr>
              <a:t> der P-Zell-Population – </a:t>
            </a:r>
            <a:r>
              <a:rPr lang="en-US" sz="1200" dirty="0" err="1">
                <a:solidFill>
                  <a:srgbClr val="0000FF"/>
                </a:solidFill>
              </a:rPr>
              <a:t>möglicherweise</a:t>
            </a:r>
            <a:r>
              <a:rPr lang="en-US" sz="1200" dirty="0">
                <a:solidFill>
                  <a:srgbClr val="0000FF"/>
                </a:solidFill>
              </a:rPr>
              <a:t> bis </a:t>
            </a:r>
            <a:r>
              <a:rPr lang="en-US" sz="1200" dirty="0" err="1">
                <a:solidFill>
                  <a:srgbClr val="0000FF"/>
                </a:solidFill>
              </a:rPr>
              <a:t>zu</a:t>
            </a:r>
            <a:r>
              <a:rPr lang="en-US" sz="1200" dirty="0">
                <a:solidFill>
                  <a:srgbClr val="0000FF"/>
                </a:solidFill>
              </a:rPr>
              <a:t> 50 % – </a:t>
            </a:r>
            <a:r>
              <a:rPr lang="en-US" sz="1200" dirty="0" err="1">
                <a:solidFill>
                  <a:srgbClr val="0000FF"/>
                </a:solidFill>
              </a:rPr>
              <a:t>verloren</a:t>
            </a:r>
            <a:r>
              <a:rPr lang="en-US" sz="1200" dirty="0">
                <a:solidFill>
                  <a:srgbClr val="0000FF"/>
                </a:solidFill>
              </a:rPr>
              <a:t> </a:t>
            </a:r>
            <a:r>
              <a:rPr lang="en-US" sz="1200" dirty="0" err="1">
                <a:solidFill>
                  <a:srgbClr val="0000FF"/>
                </a:solidFill>
              </a:rPr>
              <a:t>gehen</a:t>
            </a:r>
            <a:r>
              <a:rPr lang="en-US" sz="1200" dirty="0">
                <a:solidFill>
                  <a:srgbClr val="0000FF"/>
                </a:solidFill>
              </a:rPr>
              <a:t>, bevor </a:t>
            </a:r>
            <a:r>
              <a:rPr lang="en-US" sz="1200" dirty="0" err="1">
                <a:solidFill>
                  <a:srgbClr val="0000FF"/>
                </a:solidFill>
              </a:rPr>
              <a:t>Gesichtsfeldausfälle</a:t>
            </a:r>
            <a:r>
              <a:rPr lang="en-US" sz="1200" dirty="0">
                <a:solidFill>
                  <a:srgbClr val="0000FF"/>
                </a:solidFill>
              </a:rPr>
              <a:t> </a:t>
            </a:r>
            <a:r>
              <a:rPr lang="en-US" sz="1200" dirty="0" err="1">
                <a:solidFill>
                  <a:srgbClr val="0000FF"/>
                </a:solidFill>
              </a:rPr>
              <a:t>mit</a:t>
            </a:r>
            <a:r>
              <a:rPr lang="en-US" sz="1200" dirty="0">
                <a:solidFill>
                  <a:srgbClr val="0000FF"/>
                </a:solidFill>
              </a:rPr>
              <a:t> der SAP </a:t>
            </a:r>
            <a:r>
              <a:rPr lang="en-US" sz="1200" dirty="0" err="1">
                <a:solidFill>
                  <a:srgbClr val="0000FF"/>
                </a:solidFill>
              </a:rPr>
              <a:t>nachweisbar</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Offensichtlich</a:t>
            </a:r>
            <a:r>
              <a:rPr lang="en-US" sz="1200" dirty="0">
                <a:solidFill>
                  <a:srgbClr val="0000FF"/>
                </a:solidFill>
              </a:rPr>
              <a:t> </a:t>
            </a:r>
            <a:r>
              <a:rPr lang="en-US" sz="1200" dirty="0" err="1">
                <a:solidFill>
                  <a:srgbClr val="0000FF"/>
                </a:solidFill>
              </a:rPr>
              <a:t>ist</a:t>
            </a:r>
            <a:r>
              <a:rPr lang="en-US" sz="1200" dirty="0">
                <a:solidFill>
                  <a:srgbClr val="0000FF"/>
                </a:solidFill>
              </a:rPr>
              <a:t> es </a:t>
            </a:r>
            <a:r>
              <a:rPr lang="en-US" sz="1200" dirty="0" err="1">
                <a:solidFill>
                  <a:srgbClr val="0000FF"/>
                </a:solidFill>
              </a:rPr>
              <a:t>nachteilig</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zunächst</a:t>
            </a:r>
            <a:r>
              <a:rPr lang="en-US" sz="1200" dirty="0">
                <a:solidFill>
                  <a:srgbClr val="0000FF"/>
                </a:solidFill>
              </a:rPr>
              <a:t> so </a:t>
            </a:r>
            <a:r>
              <a:rPr lang="en-US" sz="1200" dirty="0" err="1">
                <a:solidFill>
                  <a:srgbClr val="0000FF"/>
                </a:solidFill>
              </a:rPr>
              <a:t>viele</a:t>
            </a:r>
            <a:r>
              <a:rPr lang="en-US" sz="1200" dirty="0">
                <a:solidFill>
                  <a:srgbClr val="0000FF"/>
                </a:solidFill>
              </a:rPr>
              <a:t> Zellen </a:t>
            </a:r>
            <a:r>
              <a:rPr lang="en-US" sz="1200" dirty="0" err="1">
                <a:solidFill>
                  <a:srgbClr val="0000FF"/>
                </a:solidFill>
              </a:rPr>
              <a:t>absterben</a:t>
            </a:r>
            <a:r>
              <a:rPr lang="en-US" sz="1200" dirty="0">
                <a:solidFill>
                  <a:srgbClr val="0000FF"/>
                </a:solidFill>
              </a:rPr>
              <a:t> </a:t>
            </a:r>
            <a:r>
              <a:rPr lang="en-US" sz="1200" dirty="0" err="1">
                <a:solidFill>
                  <a:srgbClr val="0000FF"/>
                </a:solidFill>
              </a:rPr>
              <a:t>müssen</a:t>
            </a:r>
            <a:r>
              <a:rPr lang="en-US" sz="1200" dirty="0">
                <a:solidFill>
                  <a:srgbClr val="0000FF"/>
                </a:solidFill>
              </a:rPr>
              <a:t>, bevor </a:t>
            </a:r>
            <a:r>
              <a:rPr lang="en-US" sz="1200" dirty="0" err="1">
                <a:solidFill>
                  <a:srgbClr val="0000FF"/>
                </a:solidFill>
              </a:rPr>
              <a:t>sich</a:t>
            </a:r>
            <a:r>
              <a:rPr lang="en-US" sz="1200" dirty="0">
                <a:solidFill>
                  <a:srgbClr val="0000FF"/>
                </a:solidFill>
              </a:rPr>
              <a:t> </a:t>
            </a:r>
            <a:r>
              <a:rPr lang="en-US" sz="1200" dirty="0" err="1">
                <a:solidFill>
                  <a:srgbClr val="0000FF"/>
                </a:solidFill>
              </a:rPr>
              <a:t>mittels</a:t>
            </a:r>
            <a:r>
              <a:rPr lang="en-US" sz="1200" dirty="0">
                <a:solidFill>
                  <a:srgbClr val="0000FF"/>
                </a:solidFill>
              </a:rPr>
              <a:t> SAP </a:t>
            </a:r>
            <a:r>
              <a:rPr lang="en-US" sz="1200" dirty="0" err="1">
                <a:solidFill>
                  <a:srgbClr val="0000FF"/>
                </a:solidFill>
              </a:rPr>
              <a:t>ein</a:t>
            </a:r>
            <a:r>
              <a:rPr lang="en-US" sz="1200" dirty="0">
                <a:solidFill>
                  <a:srgbClr val="0000FF"/>
                </a:solidFill>
              </a:rPr>
              <a:t> </a:t>
            </a:r>
            <a:r>
              <a:rPr lang="en-US" sz="1200" dirty="0" err="1">
                <a:solidFill>
                  <a:srgbClr val="0000FF"/>
                </a:solidFill>
              </a:rPr>
              <a:t>glaukomtypischer</a:t>
            </a:r>
            <a:r>
              <a:rPr lang="en-US" sz="1200" dirty="0">
                <a:solidFill>
                  <a:srgbClr val="0000FF"/>
                </a:solidFill>
              </a:rPr>
              <a:t> </a:t>
            </a:r>
            <a:r>
              <a:rPr lang="en-US" sz="1200" dirty="0" err="1">
                <a:solidFill>
                  <a:srgbClr val="0000FF"/>
                </a:solidFill>
              </a:rPr>
              <a:t>Gesichtsfelddefekt</a:t>
            </a:r>
            <a:r>
              <a:rPr lang="en-US" sz="1200" dirty="0">
                <a:solidFill>
                  <a:srgbClr val="0000FF"/>
                </a:solidFill>
              </a:rPr>
              <a:t> </a:t>
            </a:r>
            <a:r>
              <a:rPr lang="en-US" sz="1200" dirty="0" err="1">
                <a:solidFill>
                  <a:srgbClr val="0000FF"/>
                </a:solidFill>
              </a:rPr>
              <a:t>nachweisen</a:t>
            </a:r>
            <a:r>
              <a:rPr lang="en-US" sz="1200" dirty="0">
                <a:solidFill>
                  <a:srgbClr val="0000FF"/>
                </a:solidFill>
              </a:rPr>
              <a:t> </a:t>
            </a:r>
            <a:r>
              <a:rPr lang="en-US" sz="1200" dirty="0" err="1">
                <a:solidFill>
                  <a:srgbClr val="0000FF"/>
                </a:solidFill>
              </a:rPr>
              <a:t>lässt</a:t>
            </a:r>
            <a:r>
              <a:rPr lang="en-US" sz="1200" dirty="0">
                <a:solidFill>
                  <a:srgbClr val="0000FF"/>
                </a:solidFill>
              </a:rPr>
              <a:t>.</a:t>
            </a:r>
            <a:endParaRPr sz="1200" dirty="0">
              <a:solidFill>
                <a:srgbClr val="0000FF"/>
              </a:solidFill>
            </a:endParaRPr>
          </a:p>
          <a:p>
            <a:pPr marL="0" marR="0" lvl="0" indent="0" algn="l" rtl="0">
              <a:spcBef>
                <a:spcPts val="1200"/>
              </a:spcBef>
              <a:spcAft>
                <a:spcPts val="0"/>
              </a:spcAft>
              <a:buClr>
                <a:srgbClr val="0000FF"/>
              </a:buClr>
              <a:buSzPts val="1200"/>
              <a:buFont typeface="Noto Sans Symbols"/>
              <a:buNone/>
            </a:pP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600" dirty="0">
              <a:solidFill>
                <a:srgbClr val="C8C860"/>
              </a:solidFill>
              <a:latin typeface="Arial"/>
              <a:ea typeface="Arial"/>
              <a:cs typeface="Arial"/>
              <a:sym typeface="Arial"/>
            </a:endParaRPr>
          </a:p>
          <a:p>
            <a:pPr marL="0" marR="0" lvl="0" indent="0" algn="l" rtl="0">
              <a:spcBef>
                <a:spcPts val="0"/>
              </a:spcBef>
              <a:spcAft>
                <a:spcPts val="0"/>
              </a:spcAft>
              <a:buClr>
                <a:srgbClr val="C8C860"/>
              </a:buClr>
              <a:buSzPts val="1200"/>
              <a:buFont typeface="Noto Sans Symbols"/>
              <a:buNone/>
            </a:pPr>
            <a:r>
              <a:rPr lang="en-US" sz="1200" dirty="0" err="1">
                <a:solidFill>
                  <a:srgbClr val="C8C860"/>
                </a:solidFill>
                <a:latin typeface="Arial"/>
                <a:ea typeface="Arial"/>
                <a:cs typeface="Arial"/>
                <a:sym typeface="Arial"/>
              </a:rPr>
              <a:t>Andererseits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weisen</a:t>
            </a:r>
            <a:r>
              <a:rPr lang="en-US" sz="1200" dirty="0">
                <a:solidFill>
                  <a:srgbClr val="C8C860"/>
                </a:solidFill>
                <a:latin typeface="Arial"/>
                <a:ea typeface="Arial"/>
                <a:cs typeface="Arial"/>
                <a:sym typeface="Arial"/>
              </a:rPr>
              <a:t> M-Zellen und K-Zellen </a:t>
            </a:r>
            <a:r>
              <a:rPr lang="en-US" sz="1200" dirty="0" err="1">
                <a:solidFill>
                  <a:srgbClr val="C8C860"/>
                </a:solidFill>
                <a:latin typeface="Arial"/>
                <a:ea typeface="Arial"/>
                <a:cs typeface="Arial"/>
                <a:sym typeface="Arial"/>
              </a:rPr>
              <a:t>nur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minimale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Überschneidungen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a:t>
            </a:r>
            <a:r>
              <a:rPr lang="en-US" sz="1200" dirty="0">
                <a:solidFill>
                  <a:srgbClr val="C8C860"/>
                </a:solidFill>
                <a:latin typeface="Arial"/>
                <a:ea typeface="Arial"/>
                <a:cs typeface="Arial"/>
                <a:sym typeface="Arial"/>
              </a:rPr>
              <a:t> auf. Daher </a:t>
            </a:r>
            <a:r>
              <a:rPr lang="en-US" sz="1200" dirty="0" err="1">
                <a:solidFill>
                  <a:srgbClr val="C8C860"/>
                </a:solidFill>
                <a:latin typeface="Arial"/>
                <a:ea typeface="Arial"/>
                <a:cs typeface="Arial"/>
                <a:sym typeface="Arial"/>
              </a:rPr>
              <a:t>haben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Gesichtsfeldtechnologien</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bevorzugt</a:t>
            </a:r>
            <a:r>
              <a:rPr lang="en-US" sz="1200" dirty="0">
                <a:solidFill>
                  <a:srgbClr val="C8C860"/>
                </a:solidFill>
                <a:latin typeface="Arial"/>
                <a:ea typeface="Arial"/>
                <a:cs typeface="Arial"/>
                <a:sym typeface="Arial"/>
              </a:rPr>
              <a:t> auf den </a:t>
            </a:r>
            <a:r>
              <a:rPr lang="en-US" sz="1200" dirty="0" err="1">
                <a:solidFill>
                  <a:srgbClr val="C8C860"/>
                </a:solidFill>
                <a:latin typeface="Arial"/>
                <a:ea typeface="Arial"/>
                <a:cs typeface="Arial"/>
                <a:sym typeface="Arial"/>
              </a:rPr>
              <a:t>Verlust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dieser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Subpopulationen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reagieren</a:t>
            </a:r>
            <a:r>
              <a:rPr lang="en-US" sz="1200" dirty="0">
                <a:solidFill>
                  <a:srgbClr val="C8C860"/>
                </a:solidFill>
                <a:latin typeface="Arial"/>
                <a:ea typeface="Arial"/>
                <a:cs typeface="Arial"/>
                <a:sym typeface="Arial"/>
              </a:rPr>
              <a:t>, das </a:t>
            </a:r>
            <a:r>
              <a:rPr lang="en-US" sz="1200" dirty="0" err="1">
                <a:solidFill>
                  <a:srgbClr val="C8C860"/>
                </a:solidFill>
                <a:latin typeface="Arial"/>
                <a:ea typeface="Arial"/>
                <a:cs typeface="Arial"/>
                <a:sym typeface="Arial"/>
              </a:rPr>
              <a:t>Potenzial</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glaukomatösen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Gesichtsfeldausfall</a:t>
            </a:r>
            <a:r>
              <a:rPr lang="en-US" sz="1200" dirty="0">
                <a:solidFill>
                  <a:srgbClr val="C8C860"/>
                </a:solidFill>
                <a:latin typeface="Arial"/>
                <a:ea typeface="Arial"/>
                <a:cs typeface="Arial"/>
                <a:sym typeface="Arial"/>
              </a:rPr>
              <a:t> in </a:t>
            </a:r>
            <a:r>
              <a:rPr lang="en-US" sz="1200" dirty="0" err="1">
                <a:solidFill>
                  <a:srgbClr val="C8C860"/>
                </a:solidFill>
                <a:latin typeface="Arial"/>
                <a:ea typeface="Arial"/>
                <a:cs typeface="Arial"/>
                <a:sym typeface="Arial"/>
              </a:rPr>
              <a:t>einem</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viel</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früheren</a:t>
            </a:r>
            <a:r>
              <a:rPr lang="en-US" sz="1200" dirty="0">
                <a:solidFill>
                  <a:srgbClr val="C8C860"/>
                </a:solidFill>
                <a:latin typeface="Arial"/>
                <a:ea typeface="Arial"/>
                <a:cs typeface="Arial"/>
                <a:sym typeface="Arial"/>
              </a:rPr>
              <a:t> Stadium </a:t>
            </a:r>
            <a:r>
              <a:rPr lang="en-US" sz="1200" dirty="0" err="1">
                <a:solidFill>
                  <a:srgbClr val="C8C860"/>
                </a:solidFill>
                <a:latin typeface="Arial"/>
                <a:ea typeface="Arial"/>
                <a:cs typeface="Arial"/>
                <a:sym typeface="Arial"/>
              </a:rPr>
              <a:t>zu</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erkennen</a:t>
            </a:r>
            <a:r>
              <a:rPr lang="en-US" sz="1200" dirty="0">
                <a:solidFill>
                  <a:srgbClr val="C8C860"/>
                </a:solidFill>
                <a:latin typeface="Arial"/>
                <a:ea typeface="Arial"/>
                <a:cs typeface="Arial"/>
                <a:sym typeface="Arial"/>
              </a:rPr>
              <a:t> –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eindeutiger</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Gewinn</a:t>
            </a:r>
            <a:r>
              <a:rPr lang="en-US" sz="1200" dirty="0">
                <a:solidFill>
                  <a:srgbClr val="C8C860"/>
                </a:solidFill>
                <a:latin typeface="Arial"/>
                <a:ea typeface="Arial"/>
                <a:cs typeface="Arial"/>
                <a:sym typeface="Arial"/>
              </a:rPr>
              <a:t> für die </a:t>
            </a:r>
            <a:r>
              <a:rPr lang="en-US" sz="1200" dirty="0" err="1">
                <a:solidFill>
                  <a:srgbClr val="C8C860"/>
                </a:solidFill>
                <a:latin typeface="Arial"/>
                <a:ea typeface="Arial"/>
                <a:cs typeface="Arial"/>
                <a:sym typeface="Arial"/>
              </a:rPr>
              <a:t>Glaukomdiagnostik</a:t>
            </a:r>
            <a:r>
              <a:rPr lang="en-US" sz="1200" dirty="0">
                <a:solidFill>
                  <a:srgbClr val="C8C860"/>
                </a:solidFill>
                <a:latin typeface="Arial"/>
                <a:ea typeface="Arial"/>
                <a:cs typeface="Arial"/>
                <a:sym typeface="Arial"/>
              </a:rPr>
              <a:t>.</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3"/>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Bewegungsempfindlich</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Geringe</a:t>
            </a:r>
            <a:r>
              <a:rPr lang="en-US" sz="1200" b="0" i="0" u="none" strike="noStrike" cap="none" dirty="0">
                <a:solidFill>
                  <a:srgbClr val="BFBFBF"/>
                </a:solidFill>
                <a:latin typeface="Arial"/>
                <a:ea typeface="Arial"/>
                <a:cs typeface="Arial"/>
                <a:sym typeface="Arial"/>
              </a:rPr>
              <a:t>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80–90 % der </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sz="2200" b="0" i="0" u="none" strike="noStrike" cap="none" dirty="0">
              <a:solidFill>
                <a:srgbClr val="B2B2B2"/>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2B2B2"/>
                </a:solidFill>
                <a:latin typeface="Arial"/>
                <a:ea typeface="Arial"/>
                <a:cs typeface="Arial"/>
                <a:sym typeface="Arial"/>
              </a:rPr>
              <a:t>~10 % der </a:t>
            </a:r>
            <a:r>
              <a:rPr lang="en-US" sz="1200" b="0" i="0" u="none" strike="noStrike" cap="none" dirty="0" err="1">
                <a:solidFill>
                  <a:srgbClr val="B2B2B2"/>
                </a:solidFill>
                <a:latin typeface="Arial"/>
                <a:ea typeface="Arial"/>
                <a:cs typeface="Arial"/>
                <a:sym typeface="Arial"/>
              </a:rPr>
              <a:t>Fasern</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Sowohl</a:t>
            </a:r>
            <a:r>
              <a:rPr lang="en-US" sz="1200" b="0" i="0" u="none" strike="noStrike" cap="none" dirty="0">
                <a:solidFill>
                  <a:srgbClr val="B2B2B2"/>
                </a:solidFill>
                <a:latin typeface="Arial"/>
                <a:ea typeface="Arial"/>
                <a:cs typeface="Arial"/>
                <a:sym typeface="Arial"/>
              </a:rPr>
              <a:t> </a:t>
            </a:r>
            <a:r>
              <a:rPr lang="en-US" sz="1200" b="0" i="1" u="none" strike="noStrike" cap="none" dirty="0">
                <a:solidFill>
                  <a:srgbClr val="B2B2B2"/>
                </a:solidFill>
                <a:latin typeface="Arial"/>
                <a:ea typeface="Arial"/>
                <a:cs typeface="Arial"/>
                <a:sym typeface="Arial"/>
              </a:rPr>
              <a:t>M </a:t>
            </a:r>
            <a:r>
              <a:rPr lang="en-US" sz="1200" b="0" i="0" u="none" strike="noStrike" cap="none" dirty="0" err="1">
                <a:solidFill>
                  <a:srgbClr val="B2B2B2"/>
                </a:solidFill>
                <a:latin typeface="Arial"/>
                <a:ea typeface="Arial"/>
                <a:cs typeface="Arial"/>
                <a:sym typeface="Arial"/>
              </a:rPr>
              <a:t>als</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auch</a:t>
            </a:r>
            <a:r>
              <a:rPr lang="en-US" sz="1200" b="0" i="0" u="none" strike="noStrike" cap="none" dirty="0">
                <a:solidFill>
                  <a:srgbClr val="B2B2B2"/>
                </a:solidFill>
                <a:latin typeface="Arial"/>
                <a:ea typeface="Arial"/>
                <a:cs typeface="Arial"/>
                <a:sym typeface="Arial"/>
              </a:rPr>
              <a:t> </a:t>
            </a:r>
            <a:r>
              <a:rPr lang="en-US" sz="1200" b="0" i="1" u="none" strike="noStrike" cap="none" dirty="0">
                <a:solidFill>
                  <a:srgbClr val="0000FF"/>
                </a:solidFill>
                <a:latin typeface="Arial"/>
                <a:ea typeface="Arial"/>
                <a:cs typeface="Arial"/>
                <a:sym typeface="Arial"/>
              </a:rPr>
              <a:t>K</a:t>
            </a:r>
            <a:endParaRPr sz="2200" b="0" i="0" u="none" strike="noStrike" cap="none" dirty="0">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1" i="0" u="none" strike="noStrike" cap="none" dirty="0">
                <a:solidFill>
                  <a:schemeClr val="dk1"/>
                </a:solidFill>
                <a:latin typeface="Arial"/>
                <a:ea typeface="Arial"/>
                <a:cs typeface="Arial"/>
                <a:sym typeface="Arial"/>
              </a:rPr>
              <a:t>Blau-/</a:t>
            </a:r>
            <a:r>
              <a:rPr lang="en-US" sz="1200" b="1" i="0" u="none" strike="noStrike" cap="none" dirty="0" err="1">
                <a:solidFill>
                  <a:schemeClr val="dk1"/>
                </a:solidFill>
                <a:latin typeface="Arial"/>
                <a:ea typeface="Arial"/>
                <a:cs typeface="Arial"/>
                <a:sym typeface="Arial"/>
              </a:rPr>
              <a:t>gelbsensitiv</a:t>
            </a:r>
            <a:r>
              <a:rPr lang="en-US" sz="1200" b="1" i="0" u="none" strike="noStrike" cap="none" dirty="0">
                <a:solidFill>
                  <a:schemeClr val="dk1"/>
                </a:solidFill>
                <a:latin typeface="Arial"/>
                <a:ea typeface="Arial"/>
                <a:cs typeface="Arial"/>
                <a:sym typeface="Arial"/>
              </a:rPr>
              <a:t>: </a:t>
            </a:r>
            <a:r>
              <a:rPr lang="en-US" sz="1200" b="1" i="0" u="none" strike="noStrike" cap="none" dirty="0">
                <a:solidFill>
                  <a:srgbClr val="0000FF"/>
                </a:solidFill>
                <a:latin typeface="Arial"/>
                <a:ea typeface="Arial"/>
                <a:cs typeface="Arial"/>
                <a:sym typeface="Arial"/>
              </a:rPr>
              <a:t>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Empfindlich</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bei</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schwachem</a:t>
            </a:r>
            <a:r>
              <a:rPr lang="en-US" sz="1200" b="0" i="0" u="none" strike="noStrike" cap="none" dirty="0">
                <a:solidFill>
                  <a:srgbClr val="BFBFBF"/>
                </a:solidFill>
                <a:latin typeface="Arial"/>
                <a:ea typeface="Arial"/>
                <a:cs typeface="Arial"/>
                <a:sym typeface="Arial"/>
              </a:rPr>
              <a:t> Licht: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Feindetail</a:t>
            </a: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Hohe </a:t>
            </a:r>
            <a:r>
              <a:rPr lang="en-US" sz="1200" b="0" i="0" u="none" strike="noStrike" cap="none" dirty="0" err="1">
                <a:solidFill>
                  <a:srgbClr val="BFBFBF"/>
                </a:solidFill>
                <a:latin typeface="Arial"/>
                <a:ea typeface="Arial"/>
                <a:cs typeface="Arial"/>
                <a:sym typeface="Arial"/>
              </a:rPr>
              <a:t>Redundanz</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starke</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Überlappung</a:t>
            </a:r>
            <a:r>
              <a:rPr lang="en-US" sz="1200" b="0" i="0" u="none" strike="noStrike" cap="none" dirty="0">
                <a:solidFill>
                  <a:srgbClr val="BFBFBF"/>
                </a:solidFill>
                <a:latin typeface="Arial"/>
                <a:ea typeface="Arial"/>
                <a:cs typeface="Arial"/>
                <a:sym typeface="Arial"/>
              </a:rPr>
              <a:t> der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Größter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Kleinster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K</a:t>
            </a:r>
            <a:endParaRPr sz="2200" b="0" i="1"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für </a:t>
            </a:r>
            <a:r>
              <a:rPr lang="en-US" sz="1200" b="0" i="1" u="none" strike="noStrike" cap="none" dirty="0">
                <a:solidFill>
                  <a:srgbClr val="BFBFBF"/>
                </a:solidFill>
                <a:latin typeface="Arial"/>
                <a:ea typeface="Arial"/>
                <a:cs typeface="Arial"/>
                <a:sym typeface="Arial"/>
              </a:rPr>
              <a:t>FDT-</a:t>
            </a:r>
            <a:r>
              <a:rPr lang="en-US" sz="1200" b="0" i="1" u="none" strike="noStrike" cap="none" dirty="0" err="1">
                <a:solidFill>
                  <a:srgbClr val="BFBFBF"/>
                </a:solidFill>
                <a:latin typeface="Arial"/>
                <a:ea typeface="Arial"/>
                <a:cs typeface="Arial"/>
                <a:sym typeface="Arial"/>
              </a:rPr>
              <a:t>Untersuchungen</a:t>
            </a:r>
            <a:r>
              <a:rPr lang="en-US" sz="1200" b="0" i="1" u="none" strike="noStrike" cap="none" dirty="0">
                <a:solidFill>
                  <a:srgbClr val="BFBFB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Früherkennung</a:t>
            </a:r>
            <a:r>
              <a:rPr lang="en-US" sz="1200" b="1" i="0" u="none" strike="noStrike" cap="none" dirty="0">
                <a:solidFill>
                  <a:srgbClr val="0000FF"/>
                </a:solidFill>
                <a:latin typeface="Arial"/>
                <a:ea typeface="Arial"/>
                <a:cs typeface="Arial"/>
                <a:sym typeface="Arial"/>
              </a:rPr>
              <a:t> von </a:t>
            </a:r>
            <a:r>
              <a:rPr lang="en-US" sz="1200" b="1" i="0" u="none" strike="noStrike" cap="none" dirty="0" err="1">
                <a:solidFill>
                  <a:srgbClr val="0000FF"/>
                </a:solidFill>
                <a:latin typeface="Arial"/>
                <a:ea typeface="Arial"/>
                <a:cs typeface="Arial"/>
                <a:sym typeface="Arial"/>
              </a:rPr>
              <a:t>Glaukomen</a:t>
            </a:r>
            <a:r>
              <a:rPr lang="en-US" sz="1200" b="1" i="0" u="none" strike="noStrike" cap="none" dirty="0">
                <a:solidFill>
                  <a:srgbClr val="0000FF"/>
                </a:solidFill>
                <a:latin typeface="Arial"/>
                <a:ea typeface="Arial"/>
                <a:cs typeface="Arial"/>
                <a:sym typeface="Arial"/>
              </a:rPr>
              <a:t>: </a:t>
            </a:r>
            <a:r>
              <a:rPr lang="en-US" sz="1200" b="1" i="0" u="none" strike="noStrike" cap="none" dirty="0">
                <a:solidFill>
                  <a:srgbClr val="002060"/>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Hauptsächlich</a:t>
            </a:r>
            <a:r>
              <a:rPr lang="en-US" sz="1200" b="0" i="0" u="none" strike="noStrike" cap="none" dirty="0">
                <a:solidFill>
                  <a:srgbClr val="BFBFBF"/>
                </a:solidFill>
                <a:latin typeface="Arial"/>
                <a:ea typeface="Arial"/>
                <a:cs typeface="Arial"/>
                <a:sym typeface="Arial"/>
              </a:rPr>
              <a:t> rot-/</a:t>
            </a:r>
            <a:r>
              <a:rPr lang="en-US" sz="1200" b="0" i="0" u="none" strike="noStrike" cap="none" dirty="0" err="1">
                <a:solidFill>
                  <a:srgbClr val="BFBFBF"/>
                </a:solidFill>
                <a:latin typeface="Arial"/>
                <a:ea typeface="Arial"/>
                <a:cs typeface="Arial"/>
                <a:sym typeface="Arial"/>
              </a:rPr>
              <a:t>grünempfindlich</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des </a:t>
            </a:r>
            <a:r>
              <a:rPr lang="en-US" sz="1200" b="0" i="1" u="none" strike="noStrike" cap="none" dirty="0">
                <a:solidFill>
                  <a:srgbClr val="BFBFBF"/>
                </a:solidFill>
                <a:latin typeface="Arial"/>
                <a:ea typeface="Arial"/>
                <a:cs typeface="Arial"/>
                <a:sym typeface="Arial"/>
              </a:rPr>
              <a:t>SWAP-Tests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Erkennung</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eines</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Glaukoms</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im</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Frühstadium</a:t>
            </a:r>
            <a:r>
              <a:rPr lang="en-US" sz="1200" b="1" i="0" u="none" strike="noStrike" cap="none" dirty="0">
                <a:solidFill>
                  <a:srgbClr val="0000FF"/>
                </a:solidFill>
                <a:latin typeface="Arial"/>
                <a:ea typeface="Arial"/>
                <a:cs typeface="Arial"/>
                <a:sym typeface="Arial"/>
              </a:rPr>
              <a:t>: </a:t>
            </a:r>
            <a:r>
              <a:rPr lang="en-US" sz="1200" b="1" i="0" u="none" strike="noStrike" cap="none" dirty="0">
                <a:solidFill>
                  <a:srgbClr val="002060"/>
                </a:solidFill>
                <a:latin typeface="Arial"/>
                <a:ea typeface="Arial"/>
                <a:cs typeface="Arial"/>
                <a:sym typeface="Arial"/>
              </a:rPr>
              <a:t>K</a:t>
            </a: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lang="en-US" sz="1200" b="1" dirty="0">
              <a:solidFill>
                <a:srgbClr val="002060"/>
              </a:solidFill>
            </a:endParaRPr>
          </a:p>
          <a:p>
            <a:pPr marL="692150" lvl="1" indent="-347663">
              <a:lnSpc>
                <a:spcPct val="90000"/>
              </a:lnSpc>
              <a:spcBef>
                <a:spcPts val="240"/>
              </a:spcBef>
              <a:buClr>
                <a:schemeClr val="accent2"/>
              </a:buClr>
              <a:buSzPts val="840"/>
              <a:buFont typeface="Noto Sans Symbols"/>
              <a:buChar char="●"/>
            </a:pPr>
            <a:r>
              <a:rPr lang="en-US" dirty="0" err="1">
                <a:solidFill>
                  <a:srgbClr val="BFBFBF"/>
                </a:solidFill>
              </a:rPr>
              <a:t>Grundlage</a:t>
            </a:r>
            <a:r>
              <a:rPr lang="en-US" dirty="0">
                <a:solidFill>
                  <a:srgbClr val="BFBFBF"/>
                </a:solidFill>
              </a:rPr>
              <a:t> für </a:t>
            </a:r>
            <a:r>
              <a:rPr lang="en-US" i="1" dirty="0">
                <a:solidFill>
                  <a:srgbClr val="BFBFBF"/>
                </a:solidFill>
              </a:rPr>
              <a:t>FDT-</a:t>
            </a:r>
            <a:r>
              <a:rPr lang="en-US" i="1" dirty="0" err="1">
                <a:solidFill>
                  <a:srgbClr val="BFBFBF"/>
                </a:solidFill>
              </a:rPr>
              <a:t>Untersuchungen</a:t>
            </a:r>
            <a:r>
              <a:rPr lang="en-US" i="1" dirty="0">
                <a:solidFill>
                  <a:srgbClr val="BFBFBF"/>
                </a:solidFill>
              </a:rPr>
              <a:t> </a:t>
            </a:r>
            <a:r>
              <a:rPr lang="en-US" b="1" dirty="0" err="1">
                <a:solidFill>
                  <a:srgbClr val="0000FF"/>
                </a:solidFill>
              </a:rPr>
              <a:t>zur</a:t>
            </a:r>
            <a:r>
              <a:rPr lang="en-US" b="1" dirty="0">
                <a:solidFill>
                  <a:srgbClr val="0000FF"/>
                </a:solidFill>
              </a:rPr>
              <a:t> </a:t>
            </a:r>
            <a:r>
              <a:rPr lang="en-US" b="1" dirty="0" err="1">
                <a:solidFill>
                  <a:srgbClr val="0000FF"/>
                </a:solidFill>
              </a:rPr>
              <a:t>Früherkennung</a:t>
            </a:r>
            <a:r>
              <a:rPr lang="en-US" b="1" dirty="0">
                <a:solidFill>
                  <a:srgbClr val="0000FF"/>
                </a:solidFill>
              </a:rPr>
              <a:t> von </a:t>
            </a:r>
            <a:r>
              <a:rPr lang="en-US" b="1" dirty="0" err="1">
                <a:solidFill>
                  <a:srgbClr val="0000FF"/>
                </a:solidFill>
              </a:rPr>
              <a:t>Glaukomen</a:t>
            </a:r>
            <a:r>
              <a:rPr lang="en-US" dirty="0">
                <a:solidFill>
                  <a:srgbClr val="B2B2B2"/>
                </a:solidFill>
              </a:rPr>
              <a:t>: </a:t>
            </a:r>
            <a:r>
              <a:rPr lang="en-US" b="1" dirty="0">
                <a:solidFill>
                  <a:schemeClr val="tx1"/>
                </a:solidFill>
              </a:rPr>
              <a:t>M</a:t>
            </a:r>
          </a:p>
          <a:p>
            <a:pPr marL="692150" lvl="1" indent="-347663">
              <a:lnSpc>
                <a:spcPct val="90000"/>
              </a:lnSpc>
              <a:spcBef>
                <a:spcPts val="240"/>
              </a:spcBef>
              <a:buClr>
                <a:schemeClr val="accent2"/>
              </a:buClr>
              <a:buSzPts val="840"/>
              <a:buFont typeface="Noto Sans Symbols"/>
              <a:buChar char="●"/>
            </a:pPr>
            <a:r>
              <a:rPr lang="en-US" dirty="0" err="1">
                <a:solidFill>
                  <a:srgbClr val="BFBFBF"/>
                </a:solidFill>
              </a:rPr>
              <a:t>Hauptsächlich</a:t>
            </a:r>
            <a:r>
              <a:rPr lang="en-US" dirty="0">
                <a:solidFill>
                  <a:srgbClr val="BFBFBF"/>
                </a:solidFill>
              </a:rPr>
              <a:t> rot-/</a:t>
            </a:r>
            <a:r>
              <a:rPr lang="en-US" dirty="0" err="1">
                <a:solidFill>
                  <a:srgbClr val="BFBFBF"/>
                </a:solidFill>
              </a:rPr>
              <a:t>grünempfindlich</a:t>
            </a:r>
            <a:r>
              <a:rPr lang="en-US" dirty="0">
                <a:solidFill>
                  <a:srgbClr val="BFBFBF"/>
                </a:solidFill>
              </a:rPr>
              <a:t>: P</a:t>
            </a:r>
            <a:endParaRPr lang="en-US" dirty="0"/>
          </a:p>
          <a:p>
            <a:pPr marL="692150" lvl="1" indent="-347663">
              <a:lnSpc>
                <a:spcPct val="85000"/>
              </a:lnSpc>
              <a:spcBef>
                <a:spcPts val="240"/>
              </a:spcBef>
              <a:buClr>
                <a:schemeClr val="accent2"/>
              </a:buClr>
              <a:buSzPts val="840"/>
              <a:buFont typeface="Noto Sans Symbols"/>
              <a:buChar char="●"/>
            </a:pPr>
            <a:r>
              <a:rPr lang="en-US" dirty="0" err="1">
                <a:solidFill>
                  <a:srgbClr val="BFBFBF"/>
                </a:solidFill>
              </a:rPr>
              <a:t>Grundlage</a:t>
            </a:r>
            <a:r>
              <a:rPr lang="en-US" dirty="0">
                <a:solidFill>
                  <a:srgbClr val="BFBFBF"/>
                </a:solidFill>
              </a:rPr>
              <a:t> des </a:t>
            </a:r>
            <a:r>
              <a:rPr lang="en-US" i="1" dirty="0">
                <a:solidFill>
                  <a:srgbClr val="BFBFBF"/>
                </a:solidFill>
              </a:rPr>
              <a:t>SWAP-Tests </a:t>
            </a:r>
            <a:r>
              <a:rPr lang="en-US" b="1" dirty="0" err="1">
                <a:solidFill>
                  <a:srgbClr val="0000FF"/>
                </a:solidFill>
              </a:rPr>
              <a:t>zur</a:t>
            </a:r>
            <a:r>
              <a:rPr lang="en-US" b="1" dirty="0">
                <a:solidFill>
                  <a:srgbClr val="0000FF"/>
                </a:solidFill>
              </a:rPr>
              <a:t> </a:t>
            </a:r>
            <a:r>
              <a:rPr lang="en-US" b="1" dirty="0" err="1">
                <a:solidFill>
                  <a:srgbClr val="0000FF"/>
                </a:solidFill>
              </a:rPr>
              <a:t>Erkennung</a:t>
            </a:r>
            <a:r>
              <a:rPr lang="en-US" b="1" dirty="0">
                <a:solidFill>
                  <a:srgbClr val="0000FF"/>
                </a:solidFill>
              </a:rPr>
              <a:t> </a:t>
            </a:r>
            <a:r>
              <a:rPr lang="en-US" b="1" dirty="0" err="1">
                <a:solidFill>
                  <a:srgbClr val="0000FF"/>
                </a:solidFill>
              </a:rPr>
              <a:t>eines</a:t>
            </a:r>
            <a:r>
              <a:rPr lang="en-US" b="1" dirty="0">
                <a:solidFill>
                  <a:srgbClr val="0000FF"/>
                </a:solidFill>
              </a:rPr>
              <a:t> </a:t>
            </a:r>
            <a:r>
              <a:rPr lang="en-US" b="1" dirty="0" err="1">
                <a:solidFill>
                  <a:srgbClr val="0000FF"/>
                </a:solidFill>
              </a:rPr>
              <a:t>Glaukoms</a:t>
            </a:r>
            <a:r>
              <a:rPr lang="en-US" b="1" dirty="0">
                <a:solidFill>
                  <a:srgbClr val="0000FF"/>
                </a:solidFill>
              </a:rPr>
              <a:t> </a:t>
            </a:r>
            <a:r>
              <a:rPr lang="en-US" b="1" dirty="0" err="1">
                <a:solidFill>
                  <a:srgbClr val="0000FF"/>
                </a:solidFill>
              </a:rPr>
              <a:t>im</a:t>
            </a:r>
            <a:r>
              <a:rPr lang="en-US" b="1" dirty="0">
                <a:solidFill>
                  <a:srgbClr val="0000FF"/>
                </a:solidFill>
              </a:rPr>
              <a:t> </a:t>
            </a:r>
            <a:r>
              <a:rPr lang="en-US" b="1" dirty="0" err="1">
                <a:solidFill>
                  <a:srgbClr val="0000FF"/>
                </a:solidFill>
              </a:rPr>
              <a:t>Frühstadium</a:t>
            </a:r>
            <a:r>
              <a:rPr lang="en-US" b="1" dirty="0">
                <a:solidFill>
                  <a:srgbClr val="B2B2B2"/>
                </a:solidFill>
              </a:rPr>
              <a:t>: </a:t>
            </a:r>
            <a:r>
              <a:rPr lang="en-US" b="1" dirty="0">
                <a:solidFill>
                  <a:schemeClr val="tx1"/>
                </a:solidFill>
              </a:rPr>
              <a:t>K</a:t>
            </a:r>
            <a:endParaRPr lang="en-US" dirty="0">
              <a:solidFill>
                <a:schemeClr val="tx1"/>
              </a:solidFill>
            </a:endParaRPr>
          </a:p>
          <a:p>
            <a:pPr marL="692150" marR="0" lvl="1" indent="-347663" algn="l" rtl="0">
              <a:lnSpc>
                <a:spcPct val="85000"/>
              </a:lnSpc>
              <a:spcBef>
                <a:spcPts val="240"/>
              </a:spcBef>
              <a:spcAft>
                <a:spcPts val="0"/>
              </a:spcAft>
              <a:buClr>
                <a:schemeClr val="accent2"/>
              </a:buClr>
              <a:buSzPts val="840"/>
              <a:buFont typeface="Noto Sans Symbols"/>
              <a:buChar char="●"/>
            </a:pPr>
            <a:endParaRPr dirty="0"/>
          </a:p>
        </p:txBody>
      </p:sp>
      <p:sp>
        <p:nvSpPr>
          <p:cNvPr id="673" name="Google Shape;673;p53"/>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74" name="Google Shape;674;p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53</a:t>
            </a:fld>
            <a:endParaRPr sz="1000">
              <a:solidFill>
                <a:schemeClr val="dk1"/>
              </a:solidFill>
              <a:latin typeface="Arial"/>
              <a:ea typeface="Arial"/>
              <a:cs typeface="Arial"/>
              <a:sym typeface="Arial"/>
            </a:endParaRPr>
          </a:p>
        </p:txBody>
      </p:sp>
      <p:sp>
        <p:nvSpPr>
          <p:cNvPr id="675" name="Google Shape;675;p5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676" name="Google Shape;676;p53"/>
          <p:cNvSpPr txBox="1"/>
          <p:nvPr/>
        </p:nvSpPr>
        <p:spPr>
          <a:xfrm>
            <a:off x="533400" y="897490"/>
            <a:ext cx="8305800" cy="34737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Warum</a:t>
            </a:r>
            <a:r>
              <a:rPr lang="en-US" sz="1200" i="1" dirty="0">
                <a:solidFill>
                  <a:srgbClr val="0000FF"/>
                </a:solidFill>
              </a:rPr>
              <a:t>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spezielle</a:t>
            </a:r>
            <a:r>
              <a:rPr lang="en-US" sz="1200" i="1" dirty="0">
                <a:solidFill>
                  <a:srgbClr val="0000FF"/>
                </a:solidFill>
              </a:rPr>
              <a:t> </a:t>
            </a:r>
            <a:r>
              <a:rPr lang="en-US" sz="1200" i="1" dirty="0" err="1">
                <a:solidFill>
                  <a:srgbClr val="0000FF"/>
                </a:solidFill>
              </a:rPr>
              <a:t>Untersuchungsverfahren</a:t>
            </a:r>
            <a:r>
              <a:rPr lang="en-US" sz="1200" i="1" dirty="0">
                <a:solidFill>
                  <a:srgbClr val="0000FF"/>
                </a:solidFill>
              </a:rPr>
              <a:t> </a:t>
            </a:r>
            <a:r>
              <a:rPr lang="en-US" sz="1200" i="1" dirty="0" err="1">
                <a:solidFill>
                  <a:srgbClr val="0000FF"/>
                </a:solidFill>
              </a:rPr>
              <a:t>zur</a:t>
            </a:r>
            <a:r>
              <a:rPr lang="en-US" sz="1200" i="1" dirty="0">
                <a:solidFill>
                  <a:srgbClr val="0000FF"/>
                </a:solidFill>
              </a:rPr>
              <a:t> </a:t>
            </a:r>
            <a:r>
              <a:rPr lang="en-US" sz="1200" i="1" dirty="0" err="1">
                <a:solidFill>
                  <a:srgbClr val="0000FF"/>
                </a:solidFill>
              </a:rPr>
              <a:t>Früherkennung</a:t>
            </a:r>
            <a:r>
              <a:rPr lang="en-US" sz="1200" i="1" dirty="0">
                <a:solidFill>
                  <a:srgbClr val="0000FF"/>
                </a:solidFill>
              </a:rPr>
              <a:t>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Glaukoms</a:t>
            </a:r>
            <a:r>
              <a:rPr lang="en-US" sz="1200" i="1" dirty="0">
                <a:solidFill>
                  <a:srgbClr val="0000FF"/>
                </a:solidFill>
              </a:rPr>
              <a:t> </a:t>
            </a:r>
            <a:r>
              <a:rPr lang="en-US" sz="1200" i="1" dirty="0" err="1">
                <a:solidFill>
                  <a:srgbClr val="0000FF"/>
                </a:solidFill>
              </a:rPr>
              <a:t>erforderlich</a:t>
            </a:r>
            <a:r>
              <a:rPr lang="en-US" sz="1200" i="1" dirty="0">
                <a:solidFill>
                  <a:srgbClr val="0000FF"/>
                </a:solidFill>
              </a:rPr>
              <a:t>? </a:t>
            </a:r>
            <a:r>
              <a:rPr lang="en-US" sz="1200" i="1" dirty="0" err="1">
                <a:solidFill>
                  <a:srgbClr val="0000FF"/>
                </a:solidFill>
              </a:rPr>
              <a:t>Weshalb</a:t>
            </a:r>
            <a:r>
              <a:rPr lang="en-US" sz="1200" i="1" dirty="0">
                <a:solidFill>
                  <a:srgbClr val="0000FF"/>
                </a:solidFill>
              </a:rPr>
              <a:t> </a:t>
            </a:r>
            <a:r>
              <a:rPr lang="en-US" sz="1200" i="1" dirty="0" err="1">
                <a:solidFill>
                  <a:srgbClr val="0000FF"/>
                </a:solidFill>
              </a:rPr>
              <a:t>kann</a:t>
            </a:r>
            <a:r>
              <a:rPr lang="en-US" sz="1200" i="1" dirty="0">
                <a:solidFill>
                  <a:srgbClr val="0000FF"/>
                </a:solidFill>
              </a:rPr>
              <a:t> die SAP </a:t>
            </a:r>
            <a:r>
              <a:rPr lang="en-US" sz="1200" i="1" dirty="0" err="1">
                <a:solidFill>
                  <a:srgbClr val="0000FF"/>
                </a:solidFill>
              </a:rPr>
              <a:t>ein</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im</a:t>
            </a:r>
            <a:r>
              <a:rPr lang="en-US" sz="1200" i="1" dirty="0">
                <a:solidFill>
                  <a:srgbClr val="0000FF"/>
                </a:solidFill>
              </a:rPr>
              <a:t> </a:t>
            </a:r>
            <a:r>
              <a:rPr lang="en-US" sz="1200" i="1" dirty="0" err="1">
                <a:solidFill>
                  <a:srgbClr val="0000FF"/>
                </a:solidFill>
              </a:rPr>
              <a:t>Frühstadium</a:t>
            </a:r>
            <a:r>
              <a:rPr lang="en-US" sz="1200" i="1" dirty="0">
                <a:solidFill>
                  <a:srgbClr val="0000FF"/>
                </a:solidFill>
              </a:rPr>
              <a:t> nicht </a:t>
            </a:r>
            <a:r>
              <a:rPr lang="en-US" sz="1200" i="1" dirty="0" err="1">
                <a:solidFill>
                  <a:srgbClr val="0000FF"/>
                </a:solidFill>
              </a:rPr>
              <a:t>erfassen</a:t>
            </a:r>
            <a:r>
              <a:rPr lang="en-US" sz="1200" i="1" dirty="0">
                <a:solidFill>
                  <a:srgbClr val="0000FF"/>
                </a:solidFill>
              </a:rPr>
              <a:t>? (Und </a:t>
            </a:r>
            <a:r>
              <a:rPr lang="en-US" sz="1200" i="1" dirty="0" err="1">
                <a:solidFill>
                  <a:srgbClr val="0000FF"/>
                </a:solidFill>
              </a:rPr>
              <a:t>wofür</a:t>
            </a:r>
            <a:r>
              <a:rPr lang="en-US" sz="1200" i="1" dirty="0">
                <a:solidFill>
                  <a:srgbClr val="0000FF"/>
                </a:solidFill>
              </a:rPr>
              <a:t> </a:t>
            </a:r>
            <a:r>
              <a:rPr lang="en-US" sz="1200" i="1" dirty="0" err="1">
                <a:solidFill>
                  <a:srgbClr val="0000FF"/>
                </a:solidFill>
              </a:rPr>
              <a:t>steht</a:t>
            </a:r>
            <a:r>
              <a:rPr lang="en-US" sz="1200" i="1" dirty="0">
                <a:solidFill>
                  <a:srgbClr val="0000FF"/>
                </a:solidFill>
              </a:rPr>
              <a:t> die </a:t>
            </a:r>
            <a:r>
              <a:rPr lang="en-US" sz="1200" i="1" dirty="0" err="1">
                <a:solidFill>
                  <a:srgbClr val="0000FF"/>
                </a:solidFill>
              </a:rPr>
              <a:t>Abkürzung</a:t>
            </a:r>
            <a:r>
              <a:rPr lang="en-US" sz="1200" i="1" dirty="0">
                <a:solidFill>
                  <a:srgbClr val="0000FF"/>
                </a:solidFill>
              </a:rPr>
              <a:t> SAP </a:t>
            </a:r>
            <a:r>
              <a:rPr lang="en-US" sz="1200" i="1" dirty="0" err="1">
                <a:solidFill>
                  <a:srgbClr val="0000FF"/>
                </a:solidFill>
              </a:rPr>
              <a:t>überhaupt</a:t>
            </a:r>
            <a:r>
              <a:rPr lang="en-US" sz="1200" i="1" dirty="0">
                <a:solidFill>
                  <a:srgbClr val="0000FF"/>
                </a:solidFill>
              </a:rPr>
              <a:t>?)</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000FF"/>
                </a:solidFill>
              </a:rPr>
              <a:t>SAP </a:t>
            </a:r>
            <a:r>
              <a:rPr lang="en-US" sz="1200" dirty="0" err="1">
                <a:solidFill>
                  <a:srgbClr val="0000FF"/>
                </a:solidFill>
              </a:rPr>
              <a:t>steht</a:t>
            </a:r>
            <a:r>
              <a:rPr lang="en-US" sz="1200" dirty="0">
                <a:solidFill>
                  <a:srgbClr val="0000FF"/>
                </a:solidFill>
              </a:rPr>
              <a:t> für </a:t>
            </a:r>
            <a:r>
              <a:rPr lang="en-US" sz="1200" i="1" dirty="0">
                <a:solidFill>
                  <a:srgbClr val="0000FF"/>
                </a:solidFill>
              </a:rPr>
              <a:t>Standard Automated/Achromatic Perimetry</a:t>
            </a:r>
            <a:r>
              <a:rPr lang="en-US" sz="1200" dirty="0">
                <a:solidFill>
                  <a:srgbClr val="0000FF"/>
                </a:solidFill>
              </a:rPr>
              <a:t> (</a:t>
            </a:r>
            <a:r>
              <a:rPr lang="en-US" sz="1200" dirty="0" err="1">
                <a:solidFill>
                  <a:srgbClr val="0000FF"/>
                </a:solidFill>
              </a:rPr>
              <a:t>standardisierte</a:t>
            </a:r>
            <a:r>
              <a:rPr lang="en-US" sz="1200" dirty="0">
                <a:solidFill>
                  <a:srgbClr val="0000FF"/>
                </a:solidFill>
              </a:rPr>
              <a:t> </a:t>
            </a:r>
            <a:r>
              <a:rPr lang="en-US" sz="1200" dirty="0" err="1">
                <a:solidFill>
                  <a:srgbClr val="0000FF"/>
                </a:solidFill>
              </a:rPr>
              <a:t>automatisierte</a:t>
            </a:r>
            <a:r>
              <a:rPr lang="en-US" sz="1200" dirty="0">
                <a:solidFill>
                  <a:srgbClr val="0000FF"/>
                </a:solidFill>
              </a:rPr>
              <a:t>/</a:t>
            </a:r>
            <a:r>
              <a:rPr lang="en-US" sz="1200" dirty="0" err="1">
                <a:solidFill>
                  <a:srgbClr val="0000FF"/>
                </a:solidFill>
              </a:rPr>
              <a:t>achromatisches</a:t>
            </a:r>
            <a:r>
              <a:rPr lang="en-US" sz="1200" dirty="0">
                <a:solidFill>
                  <a:srgbClr val="0000FF"/>
                </a:solidFill>
              </a:rPr>
              <a:t> </a:t>
            </a:r>
            <a:r>
              <a:rPr lang="en-US" sz="1200" dirty="0" err="1">
                <a:solidFill>
                  <a:srgbClr val="0000FF"/>
                </a:solidFill>
              </a:rPr>
              <a:t>Perimetrie</a:t>
            </a:r>
            <a:r>
              <a:rPr lang="en-US" sz="1200" dirty="0">
                <a:solidFill>
                  <a:srgbClr val="0000FF"/>
                </a:solidFill>
              </a:rPr>
              <a:t>). Dabei </a:t>
            </a:r>
            <a:r>
              <a:rPr lang="en-US" sz="1200" dirty="0" err="1">
                <a:solidFill>
                  <a:srgbClr val="0000FF"/>
                </a:solidFill>
              </a:rPr>
              <a:t>handelt</a:t>
            </a:r>
            <a:r>
              <a:rPr lang="en-US" sz="1200" dirty="0">
                <a:solidFill>
                  <a:srgbClr val="0000FF"/>
                </a:solidFill>
              </a:rPr>
              <a:t> es </a:t>
            </a:r>
            <a:r>
              <a:rPr lang="en-US" sz="1200" dirty="0" err="1">
                <a:solidFill>
                  <a:srgbClr val="0000FF"/>
                </a:solidFill>
              </a:rPr>
              <a:t>sich</a:t>
            </a:r>
            <a:r>
              <a:rPr lang="en-US" sz="1200" dirty="0">
                <a:solidFill>
                  <a:srgbClr val="0000FF"/>
                </a:solidFill>
              </a:rPr>
              <a:t> um die </a:t>
            </a:r>
            <a:r>
              <a:rPr lang="en-US" sz="1200" dirty="0" err="1">
                <a:solidFill>
                  <a:srgbClr val="0000FF"/>
                </a:solidFill>
              </a:rPr>
              <a:t>übliche</a:t>
            </a:r>
            <a:r>
              <a:rPr lang="en-US" sz="1200" dirty="0">
                <a:solidFill>
                  <a:srgbClr val="0000FF"/>
                </a:solidFill>
              </a:rPr>
              <a:t> </a:t>
            </a:r>
            <a:r>
              <a:rPr lang="en-US" sz="1200" dirty="0" err="1">
                <a:solidFill>
                  <a:srgbClr val="0000FF"/>
                </a:solidFill>
              </a:rPr>
              <a:t>Gesichtsfelduntersuchung</a:t>
            </a:r>
            <a:r>
              <a:rPr lang="en-US" sz="1200" dirty="0">
                <a:solidFill>
                  <a:srgbClr val="0000FF"/>
                </a:solidFill>
              </a:rPr>
              <a:t> </a:t>
            </a:r>
            <a:r>
              <a:rPr lang="en-US" sz="1200" dirty="0" err="1">
                <a:solidFill>
                  <a:srgbClr val="0000FF"/>
                </a:solidFill>
              </a:rPr>
              <a:t>mit</a:t>
            </a:r>
            <a:r>
              <a:rPr lang="en-US" sz="1200" dirty="0">
                <a:solidFill>
                  <a:srgbClr val="0000FF"/>
                </a:solidFill>
              </a:rPr>
              <a:t> dem Humphrey- </a:t>
            </a:r>
            <a:r>
              <a:rPr lang="en-US" sz="1200" dirty="0" err="1">
                <a:solidFill>
                  <a:srgbClr val="0000FF"/>
                </a:solidFill>
              </a:rPr>
              <a:t>oder</a:t>
            </a:r>
            <a:r>
              <a:rPr lang="en-US" sz="1200" dirty="0">
                <a:solidFill>
                  <a:srgbClr val="0000FF"/>
                </a:solidFill>
              </a:rPr>
              <a:t> Octopus-Perimeter. Der </a:t>
            </a:r>
            <a:r>
              <a:rPr lang="en-US" sz="1200" dirty="0" err="1">
                <a:solidFill>
                  <a:srgbClr val="0000FF"/>
                </a:solidFill>
              </a:rPr>
              <a:t>Prüfstimulus</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weiß</a:t>
            </a:r>
            <a:r>
              <a:rPr lang="en-US" sz="1200" dirty="0">
                <a:solidFill>
                  <a:srgbClr val="0000FF"/>
                </a:solidFill>
              </a:rPr>
              <a:t> und </a:t>
            </a:r>
            <a:r>
              <a:rPr lang="en-US" sz="1200" dirty="0" err="1">
                <a:solidFill>
                  <a:srgbClr val="0000FF"/>
                </a:solidFill>
              </a:rPr>
              <a:t>wird</a:t>
            </a:r>
            <a:r>
              <a:rPr lang="en-US" sz="1200" dirty="0">
                <a:solidFill>
                  <a:srgbClr val="0000FF"/>
                </a:solidFill>
              </a:rPr>
              <a:t> </a:t>
            </a:r>
            <a:r>
              <a:rPr lang="en-US" sz="1200" dirty="0" err="1">
                <a:solidFill>
                  <a:srgbClr val="0000FF"/>
                </a:solidFill>
              </a:rPr>
              <a:t>vor</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weißen</a:t>
            </a:r>
            <a:r>
              <a:rPr lang="en-US" sz="1200" dirty="0">
                <a:solidFill>
                  <a:srgbClr val="0000FF"/>
                </a:solidFill>
              </a:rPr>
              <a:t> </a:t>
            </a:r>
            <a:r>
              <a:rPr lang="en-US" sz="1200" dirty="0" err="1">
                <a:solidFill>
                  <a:srgbClr val="0000FF"/>
                </a:solidFill>
              </a:rPr>
              <a:t>Hintergrund</a:t>
            </a:r>
            <a:r>
              <a:rPr lang="en-US" sz="1200" dirty="0">
                <a:solidFill>
                  <a:srgbClr val="0000FF"/>
                </a:solidFill>
              </a:rPr>
              <a:t> </a:t>
            </a:r>
            <a:r>
              <a:rPr lang="en-US" sz="1200" dirty="0" err="1">
                <a:solidFill>
                  <a:srgbClr val="0000FF"/>
                </a:solidFill>
              </a:rPr>
              <a:t>dargeboten</a:t>
            </a:r>
            <a:r>
              <a:rPr lang="en-US" sz="1200" dirty="0">
                <a:solidFill>
                  <a:srgbClr val="0000FF"/>
                </a:solidFill>
              </a:rPr>
              <a:t>. Daher </a:t>
            </a:r>
            <a:r>
              <a:rPr lang="en-US" sz="1200" dirty="0" err="1">
                <a:solidFill>
                  <a:srgbClr val="0000FF"/>
                </a:solidFill>
              </a:rPr>
              <a:t>wird</a:t>
            </a:r>
            <a:r>
              <a:rPr lang="en-US" sz="1200" dirty="0">
                <a:solidFill>
                  <a:srgbClr val="0000FF"/>
                </a:solidFill>
              </a:rPr>
              <a:t> die SAP </a:t>
            </a:r>
            <a:r>
              <a:rPr lang="en-US" sz="1200" dirty="0" err="1">
                <a:solidFill>
                  <a:srgbClr val="0000FF"/>
                </a:solidFill>
              </a:rPr>
              <a:t>auch</a:t>
            </a:r>
            <a:r>
              <a:rPr lang="en-US" sz="1200" dirty="0">
                <a:solidFill>
                  <a:srgbClr val="0000FF"/>
                </a:solidFill>
              </a:rPr>
              <a:t> </a:t>
            </a:r>
            <a:r>
              <a:rPr lang="en-US" sz="1200" dirty="0" err="1">
                <a:solidFill>
                  <a:srgbClr val="0000FF"/>
                </a:solidFill>
              </a:rPr>
              <a:t>als</a:t>
            </a:r>
            <a:r>
              <a:rPr lang="en-US" sz="1200" dirty="0">
                <a:solidFill>
                  <a:srgbClr val="0000FF"/>
                </a:solidFill>
              </a:rPr>
              <a:t> </a:t>
            </a:r>
            <a:r>
              <a:rPr lang="en-US" sz="1200" b="1" i="1" dirty="0">
                <a:solidFill>
                  <a:schemeClr val="lt1"/>
                </a:solidFill>
              </a:rPr>
              <a:t>White-on-White</a:t>
            </a:r>
            <a:r>
              <a:rPr lang="en-US" sz="1200" b="1" dirty="0">
                <a:solidFill>
                  <a:schemeClr val="lt1"/>
                </a:solidFill>
              </a:rPr>
              <a:t>-(WOW-)</a:t>
            </a:r>
            <a:r>
              <a:rPr lang="en-US" sz="1200" b="1" dirty="0" err="1">
                <a:solidFill>
                  <a:schemeClr val="lt1"/>
                </a:solidFill>
              </a:rPr>
              <a:t>Perimetrie</a:t>
            </a:r>
            <a:r>
              <a:rPr lang="en-US" sz="1200" b="1" dirty="0">
                <a:solidFill>
                  <a:srgbClr val="0000FF"/>
                </a:solidFill>
              </a:rPr>
              <a:t> </a:t>
            </a:r>
            <a:r>
              <a:rPr lang="en-US" sz="1200" dirty="0" err="1">
                <a:solidFill>
                  <a:srgbClr val="0000FF"/>
                </a:solidFill>
              </a:rPr>
              <a:t>bezeichnet</a:t>
            </a:r>
            <a:r>
              <a:rPr lang="en-US" sz="1200" dirty="0">
                <a:solidFill>
                  <a:srgbClr val="0000FF"/>
                </a:solidFill>
              </a:rPr>
              <a:t>. Die </a:t>
            </a:r>
            <a:r>
              <a:rPr lang="en-US" sz="1200" dirty="0" err="1">
                <a:solidFill>
                  <a:srgbClr val="0000FF"/>
                </a:solidFill>
              </a:rPr>
              <a:t>primäre</a:t>
            </a:r>
            <a:r>
              <a:rPr lang="en-US" sz="1200" dirty="0">
                <a:solidFill>
                  <a:srgbClr val="0000FF"/>
                </a:solidFill>
              </a:rPr>
              <a:t> Subpopulation der </a:t>
            </a:r>
            <a:r>
              <a:rPr lang="en-US" sz="1200" dirty="0" err="1">
                <a:solidFill>
                  <a:srgbClr val="0000FF"/>
                </a:solidFill>
              </a:rPr>
              <a:t>retinalen</a:t>
            </a:r>
            <a:r>
              <a:rPr lang="en-US" sz="1200" dirty="0">
                <a:solidFill>
                  <a:srgbClr val="0000FF"/>
                </a:solidFill>
              </a:rPr>
              <a:t> </a:t>
            </a:r>
            <a:r>
              <a:rPr lang="en-US" sz="1200" dirty="0" err="1">
                <a:solidFill>
                  <a:srgbClr val="0000FF"/>
                </a:solidFill>
              </a:rPr>
              <a:t>Nervenfasern</a:t>
            </a:r>
            <a:r>
              <a:rPr lang="en-US" sz="1200" dirty="0">
                <a:solidFill>
                  <a:srgbClr val="0000FF"/>
                </a:solidFill>
              </a:rPr>
              <a:t> (RNFL), die an den </a:t>
            </a:r>
            <a:r>
              <a:rPr lang="en-US" sz="1200" dirty="0" err="1">
                <a:solidFill>
                  <a:srgbClr val="0000FF"/>
                </a:solidFill>
              </a:rPr>
              <a:t>Reaktionen</a:t>
            </a:r>
            <a:r>
              <a:rPr lang="en-US" sz="1200" dirty="0">
                <a:solidFill>
                  <a:srgbClr val="0000FF"/>
                </a:solidFill>
              </a:rPr>
              <a:t> </a:t>
            </a:r>
            <a:r>
              <a:rPr lang="en-US" sz="1200" dirty="0" err="1">
                <a:solidFill>
                  <a:srgbClr val="0000FF"/>
                </a:solidFill>
              </a:rPr>
              <a:t>bei</a:t>
            </a:r>
            <a:r>
              <a:rPr lang="en-US" sz="1200" dirty="0">
                <a:solidFill>
                  <a:srgbClr val="0000FF"/>
                </a:solidFill>
              </a:rPr>
              <a:t> der WOW-</a:t>
            </a:r>
            <a:r>
              <a:rPr lang="en-US" sz="1200" dirty="0" err="1">
                <a:solidFill>
                  <a:srgbClr val="0000FF"/>
                </a:solidFill>
              </a:rPr>
              <a:t>Perimetrie</a:t>
            </a:r>
            <a:r>
              <a:rPr lang="en-US" sz="1200" dirty="0">
                <a:solidFill>
                  <a:srgbClr val="0000FF"/>
                </a:solidFill>
              </a:rPr>
              <a:t> </a:t>
            </a:r>
            <a:r>
              <a:rPr lang="en-US" sz="1200" dirty="0" err="1">
                <a:solidFill>
                  <a:srgbClr val="0000FF"/>
                </a:solidFill>
              </a:rPr>
              <a:t>beteiligt</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sind</a:t>
            </a:r>
            <a:r>
              <a:rPr lang="en-US" sz="1200" dirty="0">
                <a:solidFill>
                  <a:srgbClr val="0000FF"/>
                </a:solidFill>
              </a:rPr>
              <a:t> die </a:t>
            </a:r>
            <a:r>
              <a:rPr lang="en-US" sz="1200" dirty="0" err="1">
                <a:solidFill>
                  <a:srgbClr val="0000FF"/>
                </a:solidFill>
              </a:rPr>
              <a:t>parvozellulären</a:t>
            </a:r>
            <a:r>
              <a:rPr lang="en-US" sz="1200" dirty="0">
                <a:solidFill>
                  <a:srgbClr val="0000FF"/>
                </a:solidFill>
              </a:rPr>
              <a:t> (P-)Zellen. Wie </a:t>
            </a:r>
            <a:r>
              <a:rPr lang="en-US" sz="1200" dirty="0" err="1">
                <a:solidFill>
                  <a:srgbClr val="0000FF"/>
                </a:solidFill>
              </a:rPr>
              <a:t>bereits</a:t>
            </a:r>
            <a:r>
              <a:rPr lang="en-US" sz="1200" dirty="0">
                <a:solidFill>
                  <a:srgbClr val="0000FF"/>
                </a:solidFill>
              </a:rPr>
              <a:t> </a:t>
            </a:r>
            <a:r>
              <a:rPr lang="en-US" sz="1200" dirty="0" err="1">
                <a:solidFill>
                  <a:srgbClr val="0000FF"/>
                </a:solidFill>
              </a:rPr>
              <a:t>erwähnt</a:t>
            </a:r>
            <a:r>
              <a:rPr lang="en-US" sz="1200" dirty="0">
                <a:solidFill>
                  <a:srgbClr val="0000FF"/>
                </a:solidFill>
              </a:rPr>
              <a:t>, </a:t>
            </a:r>
            <a:r>
              <a:rPr lang="en-US" sz="1200" dirty="0" err="1">
                <a:solidFill>
                  <a:srgbClr val="0000FF"/>
                </a:solidFill>
              </a:rPr>
              <a:t>weisen</a:t>
            </a:r>
            <a:r>
              <a:rPr lang="en-US" sz="1200" dirty="0">
                <a:solidFill>
                  <a:srgbClr val="0000FF"/>
                </a:solidFill>
              </a:rPr>
              <a:t> P-Zellen </a:t>
            </a:r>
            <a:r>
              <a:rPr lang="en-US" sz="1200" dirty="0" err="1">
                <a:solidFill>
                  <a:srgbClr val="0000FF"/>
                </a:solidFill>
              </a:rPr>
              <a:t>überlappende</a:t>
            </a:r>
            <a:r>
              <a:rPr lang="en-US" sz="1200" dirty="0">
                <a:solidFill>
                  <a:srgbClr val="0000FF"/>
                </a:solidFill>
              </a:rPr>
              <a:t> </a:t>
            </a:r>
            <a:r>
              <a:rPr lang="en-US" sz="1200" dirty="0" err="1">
                <a:solidFill>
                  <a:srgbClr val="0000FF"/>
                </a:solidFill>
              </a:rPr>
              <a:t>Gesichtsfelder</a:t>
            </a:r>
            <a:r>
              <a:rPr lang="en-US" sz="1200" dirty="0">
                <a:solidFill>
                  <a:srgbClr val="0000FF"/>
                </a:solidFill>
              </a:rPr>
              <a:t> auf und </a:t>
            </a:r>
            <a:r>
              <a:rPr lang="en-US" sz="1200" dirty="0" err="1">
                <a:solidFill>
                  <a:srgbClr val="0000FF"/>
                </a:solidFill>
              </a:rPr>
              <a:t>können</a:t>
            </a:r>
            <a:r>
              <a:rPr lang="en-US" sz="1200" dirty="0">
                <a:solidFill>
                  <a:srgbClr val="0000FF"/>
                </a:solidFill>
              </a:rPr>
              <a:t> </a:t>
            </a:r>
            <a:r>
              <a:rPr lang="en-US" sz="1200" dirty="0" err="1">
                <a:solidFill>
                  <a:srgbClr val="0000FF"/>
                </a:solidFill>
              </a:rPr>
              <a:t>sich</a:t>
            </a:r>
            <a:r>
              <a:rPr lang="en-US" sz="1200" dirty="0">
                <a:solidFill>
                  <a:srgbClr val="0000FF"/>
                </a:solidFill>
              </a:rPr>
              <a:t> </a:t>
            </a:r>
            <a:r>
              <a:rPr lang="en-US" sz="1200" dirty="0" err="1">
                <a:solidFill>
                  <a:srgbClr val="0000FF"/>
                </a:solidFill>
              </a:rPr>
              <a:t>daher</a:t>
            </a:r>
            <a:r>
              <a:rPr lang="en-US" sz="1200" dirty="0">
                <a:solidFill>
                  <a:srgbClr val="0000FF"/>
                </a:solidFill>
              </a:rPr>
              <a:t> </a:t>
            </a:r>
            <a:r>
              <a:rPr lang="en-US" sz="1200" dirty="0" err="1">
                <a:solidFill>
                  <a:srgbClr val="0000FF"/>
                </a:solidFill>
              </a:rPr>
              <a:t>gegenseitig</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kompensieren</a:t>
            </a:r>
            <a:r>
              <a:rPr lang="en-US" sz="1200" dirty="0">
                <a:solidFill>
                  <a:srgbClr val="0000FF"/>
                </a:solidFill>
              </a:rPr>
              <a:t>, </a:t>
            </a:r>
            <a:r>
              <a:rPr lang="en-US" sz="1200" dirty="0" err="1">
                <a:solidFill>
                  <a:srgbClr val="0000FF"/>
                </a:solidFill>
              </a:rPr>
              <a:t>wenn</a:t>
            </a:r>
            <a:r>
              <a:rPr lang="en-US" sz="1200" dirty="0">
                <a:solidFill>
                  <a:srgbClr val="0000FF"/>
                </a:solidFill>
              </a:rPr>
              <a:t> </a:t>
            </a:r>
            <a:r>
              <a:rPr lang="en-US" sz="1200" dirty="0" err="1">
                <a:solidFill>
                  <a:srgbClr val="0000FF"/>
                </a:solidFill>
              </a:rPr>
              <a:t>einzelne</a:t>
            </a:r>
            <a:r>
              <a:rPr lang="en-US" sz="1200" dirty="0">
                <a:solidFill>
                  <a:srgbClr val="0000FF"/>
                </a:solidFill>
              </a:rPr>
              <a:t> Zellen </a:t>
            </a:r>
            <a:r>
              <a:rPr lang="en-US" sz="1200" dirty="0" err="1">
                <a:solidFill>
                  <a:srgbClr val="0000FF"/>
                </a:solidFill>
              </a:rPr>
              <a:t>zugrunde</a:t>
            </a:r>
            <a:r>
              <a:rPr lang="en-US" sz="1200" dirty="0">
                <a:solidFill>
                  <a:srgbClr val="0000FF"/>
                </a:solidFill>
              </a:rPr>
              <a:t> </a:t>
            </a:r>
            <a:r>
              <a:rPr lang="en-US" sz="1200" dirty="0" err="1">
                <a:solidFill>
                  <a:srgbClr val="0000FF"/>
                </a:solidFill>
              </a:rPr>
              <a:t>gehen</a:t>
            </a:r>
            <a:r>
              <a:rPr lang="en-US" sz="1200" dirty="0">
                <a:solidFill>
                  <a:srgbClr val="0000FF"/>
                </a:solidFill>
              </a:rPr>
              <a:t>. </a:t>
            </a:r>
            <a:r>
              <a:rPr lang="en-US" sz="1200" dirty="0" err="1">
                <a:solidFill>
                  <a:srgbClr val="0000FF"/>
                </a:solidFill>
              </a:rPr>
              <a:t>Deshalb</a:t>
            </a:r>
            <a:r>
              <a:rPr lang="en-US" sz="1200" dirty="0">
                <a:solidFill>
                  <a:srgbClr val="0000FF"/>
                </a:solidFill>
              </a:rPr>
              <a:t> muss </a:t>
            </a:r>
            <a:r>
              <a:rPr lang="en-US" sz="1200" dirty="0" err="1">
                <a:solidFill>
                  <a:srgbClr val="0000FF"/>
                </a:solidFill>
              </a:rPr>
              <a:t>ein</a:t>
            </a:r>
            <a:r>
              <a:rPr lang="en-US" sz="1200" dirty="0">
                <a:solidFill>
                  <a:srgbClr val="0000FF"/>
                </a:solidFill>
              </a:rPr>
              <a:t> </a:t>
            </a:r>
            <a:r>
              <a:rPr lang="en-US" sz="1200" dirty="0" err="1">
                <a:solidFill>
                  <a:srgbClr val="0000FF"/>
                </a:solidFill>
              </a:rPr>
              <a:t>erheblicher</a:t>
            </a:r>
            <a:r>
              <a:rPr lang="en-US" sz="1200" dirty="0">
                <a:solidFill>
                  <a:srgbClr val="0000FF"/>
                </a:solidFill>
              </a:rPr>
              <a:t> </a:t>
            </a:r>
            <a:r>
              <a:rPr lang="en-US" sz="1200" dirty="0" err="1">
                <a:solidFill>
                  <a:srgbClr val="0000FF"/>
                </a:solidFill>
              </a:rPr>
              <a:t>Anteil</a:t>
            </a:r>
            <a:r>
              <a:rPr lang="en-US" sz="1200" dirty="0">
                <a:solidFill>
                  <a:srgbClr val="0000FF"/>
                </a:solidFill>
              </a:rPr>
              <a:t> der P-Zell-Population – </a:t>
            </a:r>
            <a:r>
              <a:rPr lang="en-US" sz="1200" dirty="0" err="1">
                <a:solidFill>
                  <a:srgbClr val="0000FF"/>
                </a:solidFill>
              </a:rPr>
              <a:t>möglicherweise</a:t>
            </a:r>
            <a:r>
              <a:rPr lang="en-US" sz="1200" dirty="0">
                <a:solidFill>
                  <a:srgbClr val="0000FF"/>
                </a:solidFill>
              </a:rPr>
              <a:t> bis </a:t>
            </a:r>
            <a:r>
              <a:rPr lang="en-US" sz="1200" dirty="0" err="1">
                <a:solidFill>
                  <a:srgbClr val="0000FF"/>
                </a:solidFill>
              </a:rPr>
              <a:t>zu</a:t>
            </a:r>
            <a:r>
              <a:rPr lang="en-US" sz="1200" dirty="0">
                <a:solidFill>
                  <a:srgbClr val="0000FF"/>
                </a:solidFill>
              </a:rPr>
              <a:t> 50 % – </a:t>
            </a:r>
            <a:r>
              <a:rPr lang="en-US" sz="1200" dirty="0" err="1">
                <a:solidFill>
                  <a:srgbClr val="0000FF"/>
                </a:solidFill>
              </a:rPr>
              <a:t>verloren</a:t>
            </a:r>
            <a:r>
              <a:rPr lang="en-US" sz="1200" dirty="0">
                <a:solidFill>
                  <a:srgbClr val="0000FF"/>
                </a:solidFill>
              </a:rPr>
              <a:t> </a:t>
            </a:r>
            <a:r>
              <a:rPr lang="en-US" sz="1200" dirty="0" err="1">
                <a:solidFill>
                  <a:srgbClr val="0000FF"/>
                </a:solidFill>
              </a:rPr>
              <a:t>gehen</a:t>
            </a:r>
            <a:r>
              <a:rPr lang="en-US" sz="1200" dirty="0">
                <a:solidFill>
                  <a:srgbClr val="0000FF"/>
                </a:solidFill>
              </a:rPr>
              <a:t>, bevor </a:t>
            </a:r>
            <a:r>
              <a:rPr lang="en-US" sz="1200" dirty="0" err="1">
                <a:solidFill>
                  <a:srgbClr val="0000FF"/>
                </a:solidFill>
              </a:rPr>
              <a:t>Gesichtsfeldausfälle</a:t>
            </a:r>
            <a:r>
              <a:rPr lang="en-US" sz="1200" dirty="0">
                <a:solidFill>
                  <a:srgbClr val="0000FF"/>
                </a:solidFill>
              </a:rPr>
              <a:t> </a:t>
            </a:r>
            <a:r>
              <a:rPr lang="en-US" sz="1200" dirty="0" err="1">
                <a:solidFill>
                  <a:srgbClr val="0000FF"/>
                </a:solidFill>
              </a:rPr>
              <a:t>mit</a:t>
            </a:r>
            <a:r>
              <a:rPr lang="en-US" sz="1200" dirty="0">
                <a:solidFill>
                  <a:srgbClr val="0000FF"/>
                </a:solidFill>
              </a:rPr>
              <a:t> der SAP </a:t>
            </a:r>
            <a:r>
              <a:rPr lang="en-US" sz="1200" dirty="0" err="1">
                <a:solidFill>
                  <a:srgbClr val="0000FF"/>
                </a:solidFill>
              </a:rPr>
              <a:t>nachweisbar</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Offensichtlich</a:t>
            </a:r>
            <a:r>
              <a:rPr lang="en-US" sz="1200" dirty="0">
                <a:solidFill>
                  <a:srgbClr val="0000FF"/>
                </a:solidFill>
              </a:rPr>
              <a:t> </a:t>
            </a:r>
            <a:r>
              <a:rPr lang="en-US" sz="1200" dirty="0" err="1">
                <a:solidFill>
                  <a:srgbClr val="0000FF"/>
                </a:solidFill>
              </a:rPr>
              <a:t>ist</a:t>
            </a:r>
            <a:r>
              <a:rPr lang="en-US" sz="1200" dirty="0">
                <a:solidFill>
                  <a:srgbClr val="0000FF"/>
                </a:solidFill>
              </a:rPr>
              <a:t> es </a:t>
            </a:r>
            <a:r>
              <a:rPr lang="en-US" sz="1200" dirty="0" err="1">
                <a:solidFill>
                  <a:srgbClr val="0000FF"/>
                </a:solidFill>
              </a:rPr>
              <a:t>nachteilig</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zunächst</a:t>
            </a:r>
            <a:r>
              <a:rPr lang="en-US" sz="1200" dirty="0">
                <a:solidFill>
                  <a:srgbClr val="0000FF"/>
                </a:solidFill>
              </a:rPr>
              <a:t> so </a:t>
            </a:r>
            <a:r>
              <a:rPr lang="en-US" sz="1200" dirty="0" err="1">
                <a:solidFill>
                  <a:srgbClr val="0000FF"/>
                </a:solidFill>
              </a:rPr>
              <a:t>viele</a:t>
            </a:r>
            <a:r>
              <a:rPr lang="en-US" sz="1200" dirty="0">
                <a:solidFill>
                  <a:srgbClr val="0000FF"/>
                </a:solidFill>
              </a:rPr>
              <a:t> Zellen </a:t>
            </a:r>
            <a:r>
              <a:rPr lang="en-US" sz="1200" dirty="0" err="1">
                <a:solidFill>
                  <a:srgbClr val="0000FF"/>
                </a:solidFill>
              </a:rPr>
              <a:t>absterben</a:t>
            </a:r>
            <a:r>
              <a:rPr lang="en-US" sz="1200" dirty="0">
                <a:solidFill>
                  <a:srgbClr val="0000FF"/>
                </a:solidFill>
              </a:rPr>
              <a:t> </a:t>
            </a:r>
            <a:r>
              <a:rPr lang="en-US" sz="1200" dirty="0" err="1">
                <a:solidFill>
                  <a:srgbClr val="0000FF"/>
                </a:solidFill>
              </a:rPr>
              <a:t>müssen</a:t>
            </a:r>
            <a:r>
              <a:rPr lang="en-US" sz="1200" dirty="0">
                <a:solidFill>
                  <a:srgbClr val="0000FF"/>
                </a:solidFill>
              </a:rPr>
              <a:t>, bevor </a:t>
            </a:r>
            <a:r>
              <a:rPr lang="en-US" sz="1200" dirty="0" err="1">
                <a:solidFill>
                  <a:srgbClr val="0000FF"/>
                </a:solidFill>
              </a:rPr>
              <a:t>sich</a:t>
            </a:r>
            <a:r>
              <a:rPr lang="en-US" sz="1200" dirty="0">
                <a:solidFill>
                  <a:srgbClr val="0000FF"/>
                </a:solidFill>
              </a:rPr>
              <a:t> </a:t>
            </a:r>
            <a:r>
              <a:rPr lang="en-US" sz="1200" dirty="0" err="1">
                <a:solidFill>
                  <a:srgbClr val="0000FF"/>
                </a:solidFill>
              </a:rPr>
              <a:t>mittels</a:t>
            </a:r>
            <a:r>
              <a:rPr lang="en-US" sz="1200" dirty="0">
                <a:solidFill>
                  <a:srgbClr val="0000FF"/>
                </a:solidFill>
              </a:rPr>
              <a:t> SAP </a:t>
            </a:r>
            <a:r>
              <a:rPr lang="en-US" sz="1200" dirty="0" err="1">
                <a:solidFill>
                  <a:srgbClr val="0000FF"/>
                </a:solidFill>
              </a:rPr>
              <a:t>ein</a:t>
            </a:r>
            <a:r>
              <a:rPr lang="en-US" sz="1200" dirty="0">
                <a:solidFill>
                  <a:srgbClr val="0000FF"/>
                </a:solidFill>
              </a:rPr>
              <a:t> </a:t>
            </a:r>
            <a:r>
              <a:rPr lang="en-US" sz="1200" dirty="0" err="1">
                <a:solidFill>
                  <a:srgbClr val="0000FF"/>
                </a:solidFill>
              </a:rPr>
              <a:t>glaukomtypischer</a:t>
            </a:r>
            <a:r>
              <a:rPr lang="en-US" sz="1200" dirty="0">
                <a:solidFill>
                  <a:srgbClr val="0000FF"/>
                </a:solidFill>
              </a:rPr>
              <a:t> </a:t>
            </a:r>
            <a:r>
              <a:rPr lang="en-US" sz="1200" dirty="0" err="1">
                <a:solidFill>
                  <a:srgbClr val="0000FF"/>
                </a:solidFill>
              </a:rPr>
              <a:t>Gesichtsfelddefekt</a:t>
            </a:r>
            <a:r>
              <a:rPr lang="en-US" sz="1200" dirty="0">
                <a:solidFill>
                  <a:srgbClr val="0000FF"/>
                </a:solidFill>
              </a:rPr>
              <a:t> </a:t>
            </a:r>
            <a:r>
              <a:rPr lang="en-US" sz="1200" dirty="0" err="1">
                <a:solidFill>
                  <a:srgbClr val="0000FF"/>
                </a:solidFill>
              </a:rPr>
              <a:t>nachweisen</a:t>
            </a:r>
            <a:r>
              <a:rPr lang="en-US" sz="1200" dirty="0">
                <a:solidFill>
                  <a:srgbClr val="0000FF"/>
                </a:solidFill>
              </a:rPr>
              <a:t> </a:t>
            </a:r>
            <a:r>
              <a:rPr lang="en-US" sz="1200" dirty="0" err="1">
                <a:solidFill>
                  <a:srgbClr val="0000FF"/>
                </a:solidFill>
              </a:rPr>
              <a:t>lässt</a:t>
            </a:r>
            <a:r>
              <a:rPr lang="en-US" sz="1200" dirty="0">
                <a:solidFill>
                  <a:srgbClr val="0000FF"/>
                </a:solidFill>
              </a:rPr>
              <a:t>.</a:t>
            </a:r>
            <a:endParaRPr sz="1200" i="1" dirty="0">
              <a:solidFill>
                <a:srgbClr val="0000FF"/>
              </a:solidFill>
            </a:endParaRPr>
          </a:p>
          <a:p>
            <a:pPr marL="0" marR="0" lvl="0" indent="0" algn="l" rtl="0">
              <a:spcBef>
                <a:spcPts val="120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2060"/>
              </a:buClr>
              <a:buSzPts val="1200"/>
              <a:buFont typeface="Noto Sans Symbols"/>
              <a:buNone/>
            </a:pPr>
            <a:r>
              <a:rPr lang="en-US" sz="1200" dirty="0" err="1">
                <a:solidFill>
                  <a:srgbClr val="0000FF"/>
                </a:solidFill>
              </a:rPr>
              <a:t>Demgegenüber</a:t>
            </a:r>
            <a:r>
              <a:rPr lang="en-US" sz="1200" dirty="0">
                <a:solidFill>
                  <a:srgbClr val="0000FF"/>
                </a:solidFill>
              </a:rPr>
              <a:t> </a:t>
            </a:r>
            <a:r>
              <a:rPr lang="en-US" sz="1200" dirty="0" err="1">
                <a:solidFill>
                  <a:srgbClr val="0000FF"/>
                </a:solidFill>
              </a:rPr>
              <a:t>zeigen</a:t>
            </a:r>
            <a:r>
              <a:rPr lang="en-US" sz="1200" dirty="0">
                <a:solidFill>
                  <a:srgbClr val="0000FF"/>
                </a:solidFill>
              </a:rPr>
              <a:t> M- und K-Zellen </a:t>
            </a:r>
            <a:r>
              <a:rPr lang="en-US" sz="1200" dirty="0" err="1">
                <a:solidFill>
                  <a:srgbClr val="0000FF"/>
                </a:solidFill>
              </a:rPr>
              <a:t>nur</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minimale</a:t>
            </a:r>
            <a:r>
              <a:rPr lang="en-US" sz="1200" dirty="0">
                <a:solidFill>
                  <a:srgbClr val="0000FF"/>
                </a:solidFill>
              </a:rPr>
              <a:t> </a:t>
            </a:r>
            <a:r>
              <a:rPr lang="en-US" sz="1200" dirty="0" err="1">
                <a:solidFill>
                  <a:srgbClr val="0000FF"/>
                </a:solidFill>
              </a:rPr>
              <a:t>Überlappung</a:t>
            </a:r>
            <a:r>
              <a:rPr lang="en-US" sz="1200" dirty="0">
                <a:solidFill>
                  <a:srgbClr val="0000FF"/>
                </a:solidFill>
              </a:rPr>
              <a:t> der </a:t>
            </a:r>
            <a:r>
              <a:rPr lang="en-US" sz="1200" dirty="0" err="1">
                <a:solidFill>
                  <a:srgbClr val="0000FF"/>
                </a:solidFill>
              </a:rPr>
              <a:t>Gesichtsfelder</a:t>
            </a:r>
            <a:r>
              <a:rPr lang="en-US" sz="1200" dirty="0">
                <a:solidFill>
                  <a:srgbClr val="0000FF"/>
                </a:solidFill>
              </a:rPr>
              <a:t>. Daher </a:t>
            </a:r>
            <a:r>
              <a:rPr lang="en-US" sz="1200" dirty="0" err="1">
                <a:solidFill>
                  <a:srgbClr val="0000FF"/>
                </a:solidFill>
              </a:rPr>
              <a:t>können</a:t>
            </a:r>
            <a:r>
              <a:rPr lang="en-US" sz="1200" dirty="0">
                <a:solidFill>
                  <a:srgbClr val="0000FF"/>
                </a:solidFill>
              </a:rPr>
              <a:t> </a:t>
            </a:r>
            <a:r>
              <a:rPr lang="en-US" sz="1200" dirty="0" err="1">
                <a:solidFill>
                  <a:srgbClr val="0000FF"/>
                </a:solidFill>
              </a:rPr>
              <a:t>Perimetrieverfahren</a:t>
            </a:r>
            <a:r>
              <a:rPr lang="en-US" sz="1200" dirty="0">
                <a:solidFill>
                  <a:srgbClr val="0000FF"/>
                </a:solidFill>
              </a:rPr>
              <a:t>, die </a:t>
            </a:r>
            <a:r>
              <a:rPr lang="en-US" sz="1200" dirty="0" err="1">
                <a:solidFill>
                  <a:srgbClr val="0000FF"/>
                </a:solidFill>
              </a:rPr>
              <a:t>selektiv</a:t>
            </a:r>
            <a:r>
              <a:rPr lang="en-US" sz="1200" dirty="0">
                <a:solidFill>
                  <a:srgbClr val="0000FF"/>
                </a:solidFill>
              </a:rPr>
              <a:t> den </a:t>
            </a:r>
            <a:r>
              <a:rPr lang="en-US" sz="1200" dirty="0" err="1">
                <a:solidFill>
                  <a:srgbClr val="0000FF"/>
                </a:solidFill>
              </a:rPr>
              <a:t>Funktionsverlust</a:t>
            </a:r>
            <a:r>
              <a:rPr lang="en-US" sz="1200" dirty="0">
                <a:solidFill>
                  <a:srgbClr val="0000FF"/>
                </a:solidFill>
              </a:rPr>
              <a:t> </a:t>
            </a:r>
            <a:r>
              <a:rPr lang="en-US" sz="1200" dirty="0" err="1">
                <a:solidFill>
                  <a:srgbClr val="0000FF"/>
                </a:solidFill>
              </a:rPr>
              <a:t>dieser</a:t>
            </a:r>
            <a:r>
              <a:rPr lang="en-US" sz="1200" dirty="0">
                <a:solidFill>
                  <a:srgbClr val="0000FF"/>
                </a:solidFill>
              </a:rPr>
              <a:t> </a:t>
            </a:r>
            <a:r>
              <a:rPr lang="en-US" sz="1200" dirty="0" err="1">
                <a:solidFill>
                  <a:srgbClr val="0000FF"/>
                </a:solidFill>
              </a:rPr>
              <a:t>Zellpopulationen</a:t>
            </a:r>
            <a:r>
              <a:rPr lang="en-US" sz="1200" dirty="0">
                <a:solidFill>
                  <a:srgbClr val="0000FF"/>
                </a:solidFill>
              </a:rPr>
              <a:t> </a:t>
            </a:r>
            <a:r>
              <a:rPr lang="en-US" sz="1200" dirty="0" err="1">
                <a:solidFill>
                  <a:srgbClr val="0000FF"/>
                </a:solidFill>
              </a:rPr>
              <a:t>erfassen</a:t>
            </a:r>
            <a:r>
              <a:rPr lang="en-US" sz="1200" dirty="0">
                <a:solidFill>
                  <a:srgbClr val="0000FF"/>
                </a:solidFill>
              </a:rPr>
              <a:t>, </a:t>
            </a:r>
            <a:r>
              <a:rPr lang="en-US" sz="1200" dirty="0" err="1">
                <a:solidFill>
                  <a:srgbClr val="0000FF"/>
                </a:solidFill>
              </a:rPr>
              <a:t>glaukomatöse</a:t>
            </a:r>
            <a:r>
              <a:rPr lang="en-US" sz="1200" dirty="0">
                <a:solidFill>
                  <a:srgbClr val="0000FF"/>
                </a:solidFill>
              </a:rPr>
              <a:t> </a:t>
            </a:r>
            <a:r>
              <a:rPr lang="en-US" sz="1200" dirty="0" err="1">
                <a:solidFill>
                  <a:srgbClr val="0000FF"/>
                </a:solidFill>
              </a:rPr>
              <a:t>Gesichtsfelddefekte</a:t>
            </a:r>
            <a:r>
              <a:rPr lang="en-US" sz="1200" dirty="0">
                <a:solidFill>
                  <a:srgbClr val="0000FF"/>
                </a:solidFill>
              </a:rPr>
              <a:t> </a:t>
            </a:r>
            <a:r>
              <a:rPr lang="en-US" sz="1200" dirty="0" err="1">
                <a:solidFill>
                  <a:srgbClr val="0000FF"/>
                </a:solidFill>
              </a:rPr>
              <a:t>wesentlich</a:t>
            </a:r>
            <a:r>
              <a:rPr lang="en-US" sz="1200" dirty="0">
                <a:solidFill>
                  <a:srgbClr val="0000FF"/>
                </a:solidFill>
              </a:rPr>
              <a:t> </a:t>
            </a:r>
            <a:r>
              <a:rPr lang="en-US" sz="1200" dirty="0" err="1">
                <a:solidFill>
                  <a:srgbClr val="0000FF"/>
                </a:solidFill>
              </a:rPr>
              <a:t>früher</a:t>
            </a:r>
            <a:r>
              <a:rPr lang="en-US" sz="1200" dirty="0">
                <a:solidFill>
                  <a:srgbClr val="0000FF"/>
                </a:solidFill>
              </a:rPr>
              <a:t> </a:t>
            </a:r>
            <a:r>
              <a:rPr lang="en-US" sz="1200" dirty="0" err="1">
                <a:solidFill>
                  <a:srgbClr val="0000FF"/>
                </a:solidFill>
              </a:rPr>
              <a:t>nachweisen</a:t>
            </a:r>
            <a:r>
              <a:rPr lang="en-US" sz="1200" dirty="0">
                <a:solidFill>
                  <a:srgbClr val="0000FF"/>
                </a:solidFill>
              </a:rPr>
              <a:t> – </a:t>
            </a:r>
            <a:r>
              <a:rPr lang="en-US" sz="1200" dirty="0" err="1">
                <a:solidFill>
                  <a:srgbClr val="0000FF"/>
                </a:solidFill>
              </a:rPr>
              <a:t>ein</a:t>
            </a:r>
            <a:r>
              <a:rPr lang="en-US" sz="1200" dirty="0">
                <a:solidFill>
                  <a:srgbClr val="0000FF"/>
                </a:solidFill>
              </a:rPr>
              <a:t> </a:t>
            </a:r>
            <a:r>
              <a:rPr lang="en-US" sz="1200" dirty="0" err="1">
                <a:solidFill>
                  <a:srgbClr val="0000FF"/>
                </a:solidFill>
              </a:rPr>
              <a:t>bedeutender</a:t>
            </a:r>
            <a:r>
              <a:rPr lang="en-US" sz="1200" dirty="0">
                <a:solidFill>
                  <a:srgbClr val="0000FF"/>
                </a:solidFill>
              </a:rPr>
              <a:t> Fortschritt für die </a:t>
            </a:r>
            <a:r>
              <a:rPr lang="en-US" sz="1200" dirty="0" err="1">
                <a:solidFill>
                  <a:srgbClr val="0000FF"/>
                </a:solidFill>
              </a:rPr>
              <a:t>Früherkennung</a:t>
            </a:r>
            <a:r>
              <a:rPr lang="en-US" sz="1200" dirty="0">
                <a:solidFill>
                  <a:srgbClr val="0000FF"/>
                </a:solidFill>
              </a:rPr>
              <a:t> des </a:t>
            </a:r>
            <a:r>
              <a:rPr lang="en-US" sz="1200" dirty="0" err="1">
                <a:solidFill>
                  <a:srgbClr val="0000FF"/>
                </a:solidFill>
              </a:rPr>
              <a:t>Glaukoms</a:t>
            </a:r>
            <a:r>
              <a:rPr lang="en-US" sz="1200" dirty="0">
                <a:solidFill>
                  <a:srgbClr val="0000FF"/>
                </a:solidFill>
              </a:rPr>
              <a:t>.</a:t>
            </a:r>
            <a:endParaRPr dirty="0">
              <a:solidFill>
                <a:srgbClr val="0000FF"/>
              </a:solidFill>
            </a:endParaRPr>
          </a:p>
        </p:txBody>
      </p:sp>
      <p:sp>
        <p:nvSpPr>
          <p:cNvPr id="677" name="Google Shape;677;p53"/>
          <p:cNvSpPr/>
          <p:nvPr/>
        </p:nvSpPr>
        <p:spPr>
          <a:xfrm>
            <a:off x="6834130" y="4561690"/>
            <a:ext cx="533400" cy="49958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8" name="Google Shape;678;p53"/>
          <p:cNvSpPr/>
          <p:nvPr/>
        </p:nvSpPr>
        <p:spPr>
          <a:xfrm>
            <a:off x="7239000" y="5001980"/>
            <a:ext cx="533400" cy="49958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9" name="Google Shape;679;p53"/>
          <p:cNvSpPr txBox="1"/>
          <p:nvPr/>
        </p:nvSpPr>
        <p:spPr>
          <a:xfrm>
            <a:off x="2865945" y="6312197"/>
            <a:ext cx="3340979"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54"/>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dirty="0" err="1">
                <a:solidFill>
                  <a:srgbClr val="B2B2B2"/>
                </a:solidFill>
                <a:latin typeface="Arial"/>
                <a:ea typeface="Arial"/>
                <a:cs typeface="Arial"/>
                <a:sym typeface="Arial"/>
              </a:rPr>
              <a:t>Bewegungsempfindlich</a:t>
            </a:r>
            <a:r>
              <a:rPr lang="en-US" sz="1200" b="0" i="0" u="none" strike="noStrike" cap="none" dirty="0">
                <a:solidFill>
                  <a:srgbClr val="B2B2B2"/>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2B2B2"/>
                </a:solidFill>
                <a:latin typeface="Arial"/>
                <a:ea typeface="Arial"/>
                <a:cs typeface="Arial"/>
                <a:sym typeface="Arial"/>
              </a:rPr>
              <a:t>Geringe</a:t>
            </a:r>
            <a:r>
              <a:rPr lang="en-US" sz="1200" b="0" i="0" u="none" strike="noStrike" cap="none" dirty="0">
                <a:solidFill>
                  <a:srgbClr val="B2B2B2"/>
                </a:solidFill>
                <a:latin typeface="Arial"/>
                <a:ea typeface="Arial"/>
                <a:cs typeface="Arial"/>
                <a:sym typeface="Arial"/>
              </a:rPr>
              <a:t>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2B2B2"/>
                </a:solidFill>
                <a:latin typeface="Arial"/>
                <a:ea typeface="Arial"/>
                <a:cs typeface="Arial"/>
                <a:sym typeface="Arial"/>
              </a:rPr>
              <a:t>80–90 % der </a:t>
            </a:r>
            <a:r>
              <a:rPr lang="en-US" sz="1200" b="0" i="0" u="none" strike="noStrike" cap="none" dirty="0" err="1">
                <a:solidFill>
                  <a:srgbClr val="B2B2B2"/>
                </a:solidFill>
                <a:latin typeface="Arial"/>
                <a:ea typeface="Arial"/>
                <a:cs typeface="Arial"/>
                <a:sym typeface="Arial"/>
              </a:rPr>
              <a:t>Fasern</a:t>
            </a:r>
            <a:r>
              <a:rPr lang="en-US" sz="1200" b="0" i="0" u="none" strike="noStrike" cap="none" dirty="0">
                <a:solidFill>
                  <a:srgbClr val="B2B2B2"/>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2B2B2"/>
                </a:solidFill>
                <a:latin typeface="Arial"/>
                <a:ea typeface="Arial"/>
                <a:cs typeface="Arial"/>
                <a:sym typeface="Arial"/>
              </a:rPr>
              <a:t>~10 % der </a:t>
            </a:r>
            <a:r>
              <a:rPr lang="en-US" sz="1200" b="0" i="0" u="none" strike="noStrike" cap="none" dirty="0" err="1">
                <a:solidFill>
                  <a:srgbClr val="B2B2B2"/>
                </a:solidFill>
                <a:latin typeface="Arial"/>
                <a:ea typeface="Arial"/>
                <a:cs typeface="Arial"/>
                <a:sym typeface="Arial"/>
              </a:rPr>
              <a:t>Fasern</a:t>
            </a:r>
            <a:r>
              <a:rPr lang="en-US" sz="1200" b="0" i="0" u="none" strike="noStrike" cap="none" dirty="0">
                <a:solidFill>
                  <a:srgbClr val="B2B2B2"/>
                </a:solidFill>
                <a:latin typeface="Arial"/>
                <a:ea typeface="Arial"/>
                <a:cs typeface="Arial"/>
                <a:sym typeface="Arial"/>
              </a:rPr>
              <a:t>: M</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a:solidFill>
                  <a:srgbClr val="B2B2B2"/>
                </a:solidFill>
                <a:latin typeface="Arial"/>
                <a:ea typeface="Arial"/>
                <a:cs typeface="Arial"/>
                <a:sym typeface="Arial"/>
              </a:rPr>
              <a:t>Blau-/</a:t>
            </a:r>
            <a:r>
              <a:rPr lang="en-US" sz="1200" b="0" i="0" u="none" strike="noStrike" cap="none" dirty="0" err="1">
                <a:solidFill>
                  <a:srgbClr val="B2B2B2"/>
                </a:solidFill>
                <a:latin typeface="Arial"/>
                <a:ea typeface="Arial"/>
                <a:cs typeface="Arial"/>
                <a:sym typeface="Arial"/>
              </a:rPr>
              <a:t>gelbsensitiv</a:t>
            </a:r>
            <a:r>
              <a:rPr lang="en-US" sz="1200" b="0" i="0" u="none" strike="noStrike" cap="none" dirty="0">
                <a:solidFill>
                  <a:srgbClr val="B2B2B2"/>
                </a:solidFill>
                <a:latin typeface="Arial"/>
                <a:ea typeface="Arial"/>
                <a:cs typeface="Arial"/>
                <a:sym typeface="Arial"/>
              </a:rPr>
              <a:t>: K</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2B2B2"/>
                </a:solidFill>
                <a:latin typeface="Arial"/>
                <a:ea typeface="Arial"/>
                <a:cs typeface="Arial"/>
                <a:sym typeface="Arial"/>
              </a:rPr>
              <a:t>Empfindlich</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bei</a:t>
            </a:r>
            <a:r>
              <a:rPr lang="en-US" sz="1200" b="0" i="0" u="none" strike="noStrike" cap="none" dirty="0">
                <a:solidFill>
                  <a:srgbClr val="B2B2B2"/>
                </a:solidFill>
                <a:latin typeface="Arial"/>
                <a:ea typeface="Arial"/>
                <a:cs typeface="Arial"/>
                <a:sym typeface="Arial"/>
              </a:rPr>
              <a:t> </a:t>
            </a:r>
            <a:r>
              <a:rPr lang="en-US" sz="1200" b="0" i="0" u="none" strike="noStrike" cap="none" dirty="0" err="1">
                <a:solidFill>
                  <a:srgbClr val="B2B2B2"/>
                </a:solidFill>
                <a:latin typeface="Arial"/>
                <a:ea typeface="Arial"/>
                <a:cs typeface="Arial"/>
                <a:sym typeface="Arial"/>
              </a:rPr>
              <a:t>schwachem</a:t>
            </a:r>
            <a:r>
              <a:rPr lang="en-US" sz="1200" b="0" i="0" u="none" strike="noStrike" cap="none" dirty="0">
                <a:solidFill>
                  <a:srgbClr val="B2B2B2"/>
                </a:solidFill>
                <a:latin typeface="Arial"/>
                <a:ea typeface="Arial"/>
                <a:cs typeface="Arial"/>
                <a:sym typeface="Arial"/>
              </a:rPr>
              <a:t> Licht: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Feindetail</a:t>
            </a:r>
            <a:r>
              <a:rPr lang="en-US" sz="1200" b="0" i="0" u="none" strike="noStrike" cap="none" dirty="0">
                <a:solidFill>
                  <a:srgbClr val="BFBFBF"/>
                </a:solidFill>
                <a:latin typeface="Arial"/>
                <a:ea typeface="Arial"/>
                <a:cs typeface="Arial"/>
                <a:sym typeface="Arial"/>
              </a:rPr>
              <a:t>“-</a:t>
            </a:r>
            <a:r>
              <a:rPr lang="en-US" sz="1200" b="0" i="0" u="none" strike="noStrike" cap="none" dirty="0" err="1">
                <a:solidFill>
                  <a:srgbClr val="BFBFBF"/>
                </a:solidFill>
                <a:latin typeface="Arial"/>
                <a:ea typeface="Arial"/>
                <a:cs typeface="Arial"/>
                <a:sym typeface="Arial"/>
              </a:rPr>
              <a:t>Fasern</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a:solidFill>
                  <a:srgbClr val="BFBFBF"/>
                </a:solidFill>
                <a:latin typeface="Arial"/>
                <a:ea typeface="Arial"/>
                <a:cs typeface="Arial"/>
                <a:sym typeface="Arial"/>
              </a:rPr>
              <a:t>Hohe </a:t>
            </a:r>
            <a:r>
              <a:rPr lang="en-US" sz="1200" b="0" i="0" u="none" strike="noStrike" cap="none" dirty="0" err="1">
                <a:solidFill>
                  <a:srgbClr val="BFBFBF"/>
                </a:solidFill>
                <a:latin typeface="Arial"/>
                <a:ea typeface="Arial"/>
                <a:cs typeface="Arial"/>
                <a:sym typeface="Arial"/>
              </a:rPr>
              <a:t>Redundanz</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starke</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Überlappung</a:t>
            </a:r>
            <a:r>
              <a:rPr lang="en-US" sz="1200" b="0" i="0" u="none" strike="noStrike" cap="none" dirty="0">
                <a:solidFill>
                  <a:srgbClr val="BFBFBF"/>
                </a:solidFill>
                <a:latin typeface="Arial"/>
                <a:ea typeface="Arial"/>
                <a:cs typeface="Arial"/>
                <a:sym typeface="Arial"/>
              </a:rPr>
              <a:t> der VF: P</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Größter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Kleinster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Durchmesser</a:t>
            </a:r>
            <a:r>
              <a:rPr lang="en-US" sz="1200" b="0" i="0" u="none" strike="noStrike" cap="none" dirty="0">
                <a:solidFill>
                  <a:srgbClr val="BFBFBF"/>
                </a:solidFill>
                <a:latin typeface="Arial"/>
                <a:ea typeface="Arial"/>
                <a:cs typeface="Arial"/>
                <a:sym typeface="Arial"/>
              </a:rPr>
              <a:t>: K</a:t>
            </a:r>
            <a:endParaRPr sz="2200" b="0" i="1"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dirty="0">
              <a:solidFill>
                <a:srgbClr val="BFBFBF"/>
              </a:solidFil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dirty="0">
              <a:solidFill>
                <a:srgbClr val="BFBFBF"/>
              </a:solidFil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dirty="0">
              <a:solidFill>
                <a:srgbClr val="BFBFBF"/>
              </a:solidFil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dirty="0">
              <a:solidFill>
                <a:srgbClr val="BFBFBF"/>
              </a:solidFil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dirty="0">
              <a:solidFill>
                <a:srgbClr val="BFBFBF"/>
              </a:solidFil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dirty="0">
              <a:solidFill>
                <a:srgbClr val="BFBFBF"/>
              </a:solidFill>
            </a:endParaRPr>
          </a:p>
          <a:p>
            <a:pPr marL="692150" marR="0" lvl="1" indent="-347663" algn="l" rtl="0">
              <a:lnSpc>
                <a:spcPct val="90000"/>
              </a:lnSpc>
              <a:spcBef>
                <a:spcPts val="240"/>
              </a:spcBef>
              <a:spcAft>
                <a:spcPts val="0"/>
              </a:spcAft>
              <a:buClr>
                <a:schemeClr val="accent2"/>
              </a:buClr>
              <a:buSzPts val="840"/>
              <a:buFont typeface="Noto Sans Symbols"/>
              <a:buChar char="●"/>
            </a:pPr>
            <a:endParaRPr lang="en-US" sz="1200" b="0" i="0" u="none" strike="noStrike" cap="none" dirty="0">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für </a:t>
            </a:r>
            <a:r>
              <a:rPr lang="en-US" sz="1200" b="1" i="1" u="none" strike="noStrike" cap="none" dirty="0">
                <a:solidFill>
                  <a:srgbClr val="0000FF"/>
                </a:solidFill>
                <a:latin typeface="Arial"/>
                <a:ea typeface="Arial"/>
                <a:cs typeface="Arial"/>
                <a:sym typeface="Arial"/>
              </a:rPr>
              <a:t>FDT-</a:t>
            </a:r>
            <a:r>
              <a:rPr lang="en-US" sz="1200" b="1" i="1" u="none" strike="noStrike" cap="none" dirty="0" err="1">
                <a:solidFill>
                  <a:srgbClr val="0000FF"/>
                </a:solidFill>
                <a:latin typeface="Arial"/>
                <a:ea typeface="Arial"/>
                <a:cs typeface="Arial"/>
                <a:sym typeface="Arial"/>
              </a:rPr>
              <a:t>Untersuchungen</a:t>
            </a:r>
            <a:r>
              <a:rPr lang="en-US" sz="1200" b="1" i="1"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zur</a:t>
            </a:r>
            <a:r>
              <a:rPr lang="en-US" sz="1200" b="1" i="0" u="none" strike="noStrike" cap="none" dirty="0">
                <a:solidFill>
                  <a:srgbClr val="0000FF"/>
                </a:solidFill>
                <a:latin typeface="Arial"/>
                <a:ea typeface="Arial"/>
                <a:cs typeface="Arial"/>
                <a:sym typeface="Arial"/>
              </a:rPr>
              <a:t> </a:t>
            </a:r>
            <a:r>
              <a:rPr lang="en-US" sz="1200" b="1" i="0" u="none" strike="noStrike" cap="none" dirty="0" err="1">
                <a:solidFill>
                  <a:srgbClr val="0000FF"/>
                </a:solidFill>
                <a:latin typeface="Arial"/>
                <a:ea typeface="Arial"/>
                <a:cs typeface="Arial"/>
                <a:sym typeface="Arial"/>
              </a:rPr>
              <a:t>Früherkennung</a:t>
            </a:r>
            <a:r>
              <a:rPr lang="en-US" sz="1200" b="1" i="0" u="none" strike="noStrike" cap="none" dirty="0">
                <a:solidFill>
                  <a:srgbClr val="0000FF"/>
                </a:solidFill>
                <a:latin typeface="Arial"/>
                <a:ea typeface="Arial"/>
                <a:cs typeface="Arial"/>
                <a:sym typeface="Arial"/>
              </a:rPr>
              <a:t> von </a:t>
            </a:r>
            <a:r>
              <a:rPr lang="en-US" sz="1200" b="1" i="0" u="none" strike="noStrike" cap="none" dirty="0" err="1">
                <a:solidFill>
                  <a:srgbClr val="0000FF"/>
                </a:solidFill>
                <a:latin typeface="Arial"/>
                <a:ea typeface="Arial"/>
                <a:cs typeface="Arial"/>
                <a:sym typeface="Arial"/>
              </a:rPr>
              <a:t>Glaukomen</a:t>
            </a:r>
            <a:r>
              <a:rPr lang="en-US" sz="1200" b="0" i="0" u="none" strike="noStrike" cap="none" dirty="0">
                <a:solidFill>
                  <a:srgbClr val="0000FF"/>
                </a:solidFill>
                <a:latin typeface="Arial"/>
                <a:ea typeface="Arial"/>
                <a:cs typeface="Arial"/>
                <a:sym typeface="Arial"/>
              </a:rPr>
              <a:t>: </a:t>
            </a:r>
            <a:r>
              <a:rPr lang="en-US" sz="1200" b="1" i="0" u="none" strike="noStrike" cap="none" dirty="0">
                <a:solidFill>
                  <a:srgbClr val="002060"/>
                </a:solidFill>
                <a:latin typeface="Arial"/>
                <a:ea typeface="Arial"/>
                <a:cs typeface="Arial"/>
                <a:sym typeface="Arial"/>
              </a:rPr>
              <a:t>M</a:t>
            </a:r>
            <a:endParaRPr dirty="0"/>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Hauptsächlich</a:t>
            </a:r>
            <a:r>
              <a:rPr lang="en-US" sz="1200" b="0" i="0" u="none" strike="noStrike" cap="none" dirty="0">
                <a:solidFill>
                  <a:srgbClr val="BFBFBF"/>
                </a:solidFill>
                <a:latin typeface="Arial"/>
                <a:ea typeface="Arial"/>
                <a:cs typeface="Arial"/>
                <a:sym typeface="Arial"/>
              </a:rPr>
              <a:t> rot-/</a:t>
            </a:r>
            <a:r>
              <a:rPr lang="en-US" sz="1200" b="0" i="0" u="none" strike="noStrike" cap="none" dirty="0" err="1">
                <a:solidFill>
                  <a:srgbClr val="BFBFBF"/>
                </a:solidFill>
                <a:latin typeface="Arial"/>
                <a:ea typeface="Arial"/>
                <a:cs typeface="Arial"/>
                <a:sym typeface="Arial"/>
              </a:rPr>
              <a:t>grünempfindlich</a:t>
            </a:r>
            <a:r>
              <a:rPr lang="en-US" sz="1200" b="0" i="0" u="none" strike="noStrike" cap="none" dirty="0">
                <a:solidFill>
                  <a:srgbClr val="BFBFBF"/>
                </a:solidFill>
                <a:latin typeface="Arial"/>
                <a:ea typeface="Arial"/>
                <a:cs typeface="Arial"/>
                <a:sym typeface="Arial"/>
              </a:rPr>
              <a:t>: P</a:t>
            </a:r>
            <a:endParaRPr dirty="0"/>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dirty="0" err="1">
                <a:solidFill>
                  <a:srgbClr val="BFBFBF"/>
                </a:solidFill>
                <a:latin typeface="Arial"/>
                <a:ea typeface="Arial"/>
                <a:cs typeface="Arial"/>
                <a:sym typeface="Arial"/>
              </a:rPr>
              <a:t>Grundlage</a:t>
            </a:r>
            <a:r>
              <a:rPr lang="en-US" sz="1200" b="0" i="0" u="none" strike="noStrike" cap="none" dirty="0">
                <a:solidFill>
                  <a:srgbClr val="BFBFBF"/>
                </a:solidFill>
                <a:latin typeface="Arial"/>
                <a:ea typeface="Arial"/>
                <a:cs typeface="Arial"/>
                <a:sym typeface="Arial"/>
              </a:rPr>
              <a:t> des </a:t>
            </a:r>
            <a:r>
              <a:rPr lang="en-US" sz="1200" b="0" i="1" u="none" strike="noStrike" cap="none" dirty="0">
                <a:solidFill>
                  <a:srgbClr val="BFBFBF"/>
                </a:solidFill>
                <a:latin typeface="Arial"/>
                <a:ea typeface="Arial"/>
                <a:cs typeface="Arial"/>
                <a:sym typeface="Arial"/>
              </a:rPr>
              <a:t>SWAP-Tests </a:t>
            </a:r>
            <a:r>
              <a:rPr lang="en-US" sz="1200" b="0" i="0" u="none" strike="noStrike" cap="none" dirty="0" err="1">
                <a:solidFill>
                  <a:srgbClr val="BFBFBF"/>
                </a:solidFill>
                <a:latin typeface="Arial"/>
                <a:ea typeface="Arial"/>
                <a:cs typeface="Arial"/>
                <a:sym typeface="Arial"/>
              </a:rPr>
              <a:t>zur</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Erkennung</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eines</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Glaukoms</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im</a:t>
            </a:r>
            <a:r>
              <a:rPr lang="en-US" sz="1200" b="0" i="0" u="none" strike="noStrike" cap="none" dirty="0">
                <a:solidFill>
                  <a:srgbClr val="BFBFBF"/>
                </a:solidFill>
                <a:latin typeface="Arial"/>
                <a:ea typeface="Arial"/>
                <a:cs typeface="Arial"/>
                <a:sym typeface="Arial"/>
              </a:rPr>
              <a:t> </a:t>
            </a:r>
            <a:r>
              <a:rPr lang="en-US" sz="1200" b="0" i="0" u="none" strike="noStrike" cap="none" dirty="0" err="1">
                <a:solidFill>
                  <a:srgbClr val="BFBFBF"/>
                </a:solidFill>
                <a:latin typeface="Arial"/>
                <a:ea typeface="Arial"/>
                <a:cs typeface="Arial"/>
                <a:sym typeface="Arial"/>
              </a:rPr>
              <a:t>Frühstadium</a:t>
            </a:r>
            <a:r>
              <a:rPr lang="en-US" sz="1200" b="0" i="0" u="none" strike="noStrike" cap="none" dirty="0">
                <a:solidFill>
                  <a:srgbClr val="BFBFBF"/>
                </a:solidFill>
                <a:latin typeface="Arial"/>
                <a:ea typeface="Arial"/>
                <a:cs typeface="Arial"/>
                <a:sym typeface="Arial"/>
              </a:rPr>
              <a:t>: K</a:t>
            </a:r>
            <a:endParaRPr dirty="0"/>
          </a:p>
        </p:txBody>
      </p:sp>
      <p:sp>
        <p:nvSpPr>
          <p:cNvPr id="686" name="Google Shape;686;p54"/>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687" name="Google Shape;687;p5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54</a:t>
            </a:fld>
            <a:endParaRPr sz="1000">
              <a:solidFill>
                <a:schemeClr val="dk1"/>
              </a:solidFill>
              <a:latin typeface="Arial"/>
              <a:ea typeface="Arial"/>
              <a:cs typeface="Arial"/>
              <a:sym typeface="Arial"/>
            </a:endParaRPr>
          </a:p>
        </p:txBody>
      </p:sp>
      <p:sp>
        <p:nvSpPr>
          <p:cNvPr id="688" name="Google Shape;688;p54"/>
          <p:cNvSpPr txBox="1"/>
          <p:nvPr/>
        </p:nvSpPr>
        <p:spPr>
          <a:xfrm>
            <a:off x="2667974" y="6107668"/>
            <a:ext cx="373692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
        <p:nvSpPr>
          <p:cNvPr id="689" name="Google Shape;689;p54"/>
          <p:cNvSpPr/>
          <p:nvPr/>
        </p:nvSpPr>
        <p:spPr>
          <a:xfrm>
            <a:off x="116834" y="803420"/>
            <a:ext cx="8839200" cy="3785652"/>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chemeClr val="lt1"/>
                </a:solidFill>
              </a:rPr>
              <a:t>Obwohl</a:t>
            </a:r>
            <a:r>
              <a:rPr lang="en-US" sz="1200" dirty="0">
                <a:solidFill>
                  <a:schemeClr val="lt1"/>
                </a:solidFill>
              </a:rPr>
              <a:t> die</a:t>
            </a:r>
            <a:r>
              <a:rPr lang="en-US" sz="1200" i="1" u="sng" dirty="0">
                <a:solidFill>
                  <a:schemeClr val="lt1"/>
                </a:solidFill>
              </a:rPr>
              <a:t> Frequency-Doubling-Technologie (FDT) </a:t>
            </a:r>
            <a:r>
              <a:rPr lang="en-US" sz="1200" i="1" u="sng" dirty="0" err="1">
                <a:solidFill>
                  <a:schemeClr val="lt1"/>
                </a:solidFill>
              </a:rPr>
              <a:t>v</a:t>
            </a:r>
            <a:r>
              <a:rPr lang="en-US" sz="1200" dirty="0" err="1">
                <a:solidFill>
                  <a:schemeClr val="lt1"/>
                </a:solidFill>
              </a:rPr>
              <a:t>ielen</a:t>
            </a:r>
            <a:r>
              <a:rPr lang="en-US" sz="1200" dirty="0">
                <a:solidFill>
                  <a:schemeClr val="lt1"/>
                </a:solidFill>
              </a:rPr>
              <a:t> </a:t>
            </a:r>
            <a:r>
              <a:rPr lang="en-US" sz="1200" dirty="0" err="1">
                <a:solidFill>
                  <a:schemeClr val="lt1"/>
                </a:solidFill>
              </a:rPr>
              <a:t>Ophthalmologen</a:t>
            </a:r>
            <a:r>
              <a:rPr lang="en-US" sz="1200" dirty="0">
                <a:solidFill>
                  <a:schemeClr val="lt1"/>
                </a:solidFill>
              </a:rPr>
              <a:t> </a:t>
            </a:r>
            <a:r>
              <a:rPr lang="en-US" sz="1200" dirty="0" err="1">
                <a:solidFill>
                  <a:schemeClr val="lt1"/>
                </a:solidFill>
              </a:rPr>
              <a:t>noch</a:t>
            </a:r>
            <a:r>
              <a:rPr lang="en-US" sz="1200" dirty="0">
                <a:solidFill>
                  <a:schemeClr val="lt1"/>
                </a:solidFill>
              </a:rPr>
              <a:t> </a:t>
            </a:r>
            <a:r>
              <a:rPr lang="en-US" sz="1200" dirty="0" err="1">
                <a:solidFill>
                  <a:schemeClr val="lt1"/>
                </a:solidFill>
              </a:rPr>
              <a:t>wenig</a:t>
            </a:r>
            <a:r>
              <a:rPr lang="en-US" sz="1200" dirty="0">
                <a:solidFill>
                  <a:schemeClr val="lt1"/>
                </a:solidFill>
              </a:rPr>
              <a:t> </a:t>
            </a:r>
            <a:r>
              <a:rPr lang="en-US" sz="1200" dirty="0" err="1">
                <a:solidFill>
                  <a:schemeClr val="lt1"/>
                </a:solidFill>
              </a:rPr>
              <a:t>bekannt</a:t>
            </a:r>
            <a:r>
              <a:rPr lang="en-US" sz="1200" dirty="0">
                <a:solidFill>
                  <a:schemeClr val="lt1"/>
                </a:solidFill>
              </a:rPr>
              <a:t> </a:t>
            </a:r>
            <a:r>
              <a:rPr lang="en-US" sz="1200" dirty="0" err="1">
                <a:solidFill>
                  <a:schemeClr val="lt1"/>
                </a:solidFill>
              </a:rPr>
              <a:t>ist</a:t>
            </a:r>
            <a:r>
              <a:rPr lang="en-US" sz="1200" dirty="0">
                <a:solidFill>
                  <a:schemeClr val="lt1"/>
                </a:solidFill>
              </a:rPr>
              <a:t>, </a:t>
            </a:r>
            <a:r>
              <a:rPr lang="en-US" sz="1200" dirty="0" err="1">
                <a:solidFill>
                  <a:schemeClr val="lt1"/>
                </a:solidFill>
              </a:rPr>
              <a:t>handelt</a:t>
            </a:r>
            <a:r>
              <a:rPr lang="en-US" sz="1200" dirty="0">
                <a:solidFill>
                  <a:schemeClr val="lt1"/>
                </a:solidFill>
              </a:rPr>
              <a:t> es </a:t>
            </a:r>
            <a:r>
              <a:rPr lang="en-US" sz="1200" dirty="0" err="1">
                <a:solidFill>
                  <a:schemeClr val="lt1"/>
                </a:solidFill>
              </a:rPr>
              <a:t>sich</a:t>
            </a:r>
            <a:r>
              <a:rPr lang="en-US" sz="1200" dirty="0">
                <a:solidFill>
                  <a:schemeClr val="lt1"/>
                </a:solidFill>
              </a:rPr>
              <a:t> um </a:t>
            </a:r>
            <a:r>
              <a:rPr lang="en-US" sz="1200" dirty="0" err="1">
                <a:solidFill>
                  <a:schemeClr val="lt1"/>
                </a:solidFill>
              </a:rPr>
              <a:t>ein</a:t>
            </a:r>
            <a:r>
              <a:rPr lang="en-US" sz="1200" dirty="0">
                <a:solidFill>
                  <a:schemeClr val="lt1"/>
                </a:solidFill>
              </a:rPr>
              <a:t> </a:t>
            </a:r>
            <a:r>
              <a:rPr lang="en-US" sz="1200" dirty="0" err="1">
                <a:solidFill>
                  <a:schemeClr val="lt1"/>
                </a:solidFill>
              </a:rPr>
              <a:t>einfach</a:t>
            </a:r>
            <a:r>
              <a:rPr lang="en-US" sz="1200" dirty="0">
                <a:solidFill>
                  <a:schemeClr val="lt1"/>
                </a:solidFill>
              </a:rPr>
              <a:t> </a:t>
            </a:r>
            <a:r>
              <a:rPr lang="en-US" sz="1200" dirty="0" err="1">
                <a:solidFill>
                  <a:schemeClr val="lt1"/>
                </a:solidFill>
              </a:rPr>
              <a:t>anzuwendendes</a:t>
            </a:r>
            <a:r>
              <a:rPr lang="en-US" sz="1200" dirty="0">
                <a:solidFill>
                  <a:schemeClr val="lt1"/>
                </a:solidFill>
              </a:rPr>
              <a:t> und </a:t>
            </a:r>
            <a:r>
              <a:rPr lang="en-US" sz="1200" dirty="0" err="1">
                <a:solidFill>
                  <a:schemeClr val="lt1"/>
                </a:solidFill>
              </a:rPr>
              <a:t>effizientes</a:t>
            </a:r>
            <a:r>
              <a:rPr lang="en-US" sz="1200" dirty="0">
                <a:solidFill>
                  <a:schemeClr val="lt1"/>
                </a:solidFill>
              </a:rPr>
              <a:t> </a:t>
            </a:r>
            <a:r>
              <a:rPr lang="en-US" sz="1200" dirty="0" err="1">
                <a:solidFill>
                  <a:schemeClr val="lt1"/>
                </a:solidFill>
              </a:rPr>
              <a:t>Screeningverfahren</a:t>
            </a:r>
            <a:r>
              <a:rPr lang="en-US" sz="1200" dirty="0">
                <a:solidFill>
                  <a:schemeClr val="lt1"/>
                </a:solidFill>
              </a:rPr>
              <a:t> </a:t>
            </a:r>
            <a:r>
              <a:rPr lang="en-US" sz="1200" dirty="0" err="1">
                <a:solidFill>
                  <a:schemeClr val="lt1"/>
                </a:solidFill>
              </a:rPr>
              <a:t>zur</a:t>
            </a:r>
            <a:r>
              <a:rPr lang="en-US" sz="1200" dirty="0">
                <a:solidFill>
                  <a:schemeClr val="lt1"/>
                </a:solidFill>
              </a:rPr>
              <a:t> </a:t>
            </a:r>
            <a:r>
              <a:rPr lang="en-US" sz="1200" dirty="0" err="1">
                <a:solidFill>
                  <a:schemeClr val="lt1"/>
                </a:solidFill>
              </a:rPr>
              <a:t>Erkennung</a:t>
            </a:r>
            <a:r>
              <a:rPr lang="en-US" sz="1200" dirty="0">
                <a:solidFill>
                  <a:schemeClr val="lt1"/>
                </a:solidFill>
              </a:rPr>
              <a:t> von </a:t>
            </a:r>
            <a:r>
              <a:rPr lang="en-US" sz="1200" dirty="0" err="1">
                <a:solidFill>
                  <a:schemeClr val="lt1"/>
                </a:solidFill>
              </a:rPr>
              <a:t>Gesichtsfeldausfällen</a:t>
            </a:r>
            <a:r>
              <a:rPr lang="en-US" sz="1200" dirty="0">
                <a:solidFill>
                  <a:schemeClr val="lt1"/>
                </a:solidFill>
              </a:rPr>
              <a:t>. </a:t>
            </a:r>
            <a:r>
              <a:rPr lang="en-US" sz="1200" dirty="0">
                <a:solidFill>
                  <a:schemeClr val="dk1"/>
                </a:solidFill>
              </a:rPr>
              <a:t>Sie </a:t>
            </a:r>
            <a:r>
              <a:rPr lang="en-US" sz="1200" dirty="0" err="1">
                <a:solidFill>
                  <a:schemeClr val="dk1"/>
                </a:solidFill>
              </a:rPr>
              <a:t>basiert</a:t>
            </a:r>
            <a:r>
              <a:rPr lang="en-US" sz="1200" dirty="0">
                <a:solidFill>
                  <a:schemeClr val="dk1"/>
                </a:solidFill>
              </a:rPr>
              <a:t> auf </a:t>
            </a:r>
            <a:r>
              <a:rPr lang="en-US" sz="1200" dirty="0" err="1">
                <a:solidFill>
                  <a:schemeClr val="dk1"/>
                </a:solidFill>
              </a:rPr>
              <a:t>einer</a:t>
            </a:r>
            <a:r>
              <a:rPr lang="en-US" sz="1200" dirty="0">
                <a:solidFill>
                  <a:schemeClr val="dk1"/>
                </a:solidFill>
              </a:rPr>
              <a:t> </a:t>
            </a:r>
            <a:r>
              <a:rPr lang="en-US" sz="1200" dirty="0" err="1">
                <a:solidFill>
                  <a:schemeClr val="dk1"/>
                </a:solidFill>
              </a:rPr>
              <a:t>optischen</a:t>
            </a:r>
            <a:r>
              <a:rPr lang="en-US" sz="1200" dirty="0">
                <a:solidFill>
                  <a:schemeClr val="dk1"/>
                </a:solidFill>
              </a:rPr>
              <a:t> </a:t>
            </a:r>
            <a:r>
              <a:rPr lang="en-US" sz="1200" dirty="0" err="1">
                <a:solidFill>
                  <a:schemeClr val="dk1"/>
                </a:solidFill>
              </a:rPr>
              <a:t>Täuschung</a:t>
            </a:r>
            <a:r>
              <a:rPr lang="en-US" sz="1200" dirty="0">
                <a:solidFill>
                  <a:schemeClr val="dk1"/>
                </a:solidFill>
              </a:rPr>
              <a:t>, </a:t>
            </a:r>
            <a:r>
              <a:rPr lang="en-US" sz="1200" dirty="0" err="1">
                <a:solidFill>
                  <a:schemeClr val="dk1"/>
                </a:solidFill>
              </a:rPr>
              <a:t>bei</a:t>
            </a:r>
            <a:r>
              <a:rPr lang="en-US" sz="1200" dirty="0">
                <a:solidFill>
                  <a:schemeClr val="dk1"/>
                </a:solidFill>
              </a:rPr>
              <a:t> der </a:t>
            </a:r>
            <a:r>
              <a:rPr lang="en-US" sz="1200" dirty="0" err="1">
                <a:solidFill>
                  <a:schemeClr val="dk1"/>
                </a:solidFill>
              </a:rPr>
              <a:t>ein</a:t>
            </a:r>
            <a:r>
              <a:rPr lang="en-US" sz="1200" dirty="0">
                <a:solidFill>
                  <a:schemeClr val="dk1"/>
                </a:solidFill>
              </a:rPr>
              <a:t> </a:t>
            </a:r>
            <a:r>
              <a:rPr lang="en-US" sz="1200" dirty="0" err="1">
                <a:solidFill>
                  <a:schemeClr val="dk1"/>
                </a:solidFill>
              </a:rPr>
              <a:t>sinusförmiges</a:t>
            </a:r>
            <a:r>
              <a:rPr lang="en-US" sz="1200" dirty="0">
                <a:solidFill>
                  <a:schemeClr val="dk1"/>
                </a:solidFill>
              </a:rPr>
              <a:t> Gitter – also </a:t>
            </a:r>
            <a:r>
              <a:rPr lang="en-US" sz="1200" dirty="0" err="1">
                <a:solidFill>
                  <a:schemeClr val="dk1"/>
                </a:solidFill>
              </a:rPr>
              <a:t>ein</a:t>
            </a:r>
            <a:r>
              <a:rPr lang="en-US" sz="1200" dirty="0">
                <a:solidFill>
                  <a:schemeClr val="dk1"/>
                </a:solidFill>
              </a:rPr>
              <a:t> Bild, das </a:t>
            </a:r>
            <a:r>
              <a:rPr lang="en-US" sz="1200" dirty="0" err="1">
                <a:solidFill>
                  <a:schemeClr val="dk1"/>
                </a:solidFill>
              </a:rPr>
              <a:t>aus</a:t>
            </a:r>
            <a:r>
              <a:rPr lang="en-US" sz="1200" dirty="0">
                <a:solidFill>
                  <a:schemeClr val="dk1"/>
                </a:solidFill>
              </a:rPr>
              <a:t> </a:t>
            </a:r>
            <a:r>
              <a:rPr lang="en-US" sz="1200" dirty="0" err="1">
                <a:solidFill>
                  <a:schemeClr val="dk1"/>
                </a:solidFill>
              </a:rPr>
              <a:t>schwarzen</a:t>
            </a:r>
            <a:r>
              <a:rPr lang="en-US" sz="1200" dirty="0">
                <a:solidFill>
                  <a:schemeClr val="dk1"/>
                </a:solidFill>
              </a:rPr>
              <a:t> und </a:t>
            </a:r>
            <a:r>
              <a:rPr lang="en-US" sz="1200" dirty="0" err="1">
                <a:solidFill>
                  <a:schemeClr val="dk1"/>
                </a:solidFill>
              </a:rPr>
              <a:t>weißen</a:t>
            </a:r>
            <a:r>
              <a:rPr lang="en-US" sz="1200" dirty="0">
                <a:solidFill>
                  <a:schemeClr val="dk1"/>
                </a:solidFill>
              </a:rPr>
              <a:t> </a:t>
            </a:r>
            <a:r>
              <a:rPr lang="en-US" sz="1200" dirty="0" err="1">
                <a:solidFill>
                  <a:schemeClr val="dk1"/>
                </a:solidFill>
              </a:rPr>
              <a:t>Streifen</a:t>
            </a:r>
            <a:r>
              <a:rPr lang="en-US" sz="1200" dirty="0">
                <a:solidFill>
                  <a:schemeClr val="dk1"/>
                </a:solidFill>
              </a:rPr>
              <a:t> </a:t>
            </a:r>
            <a:r>
              <a:rPr lang="en-US" sz="1200" dirty="0" err="1">
                <a:solidFill>
                  <a:schemeClr val="dk1"/>
                </a:solidFill>
              </a:rPr>
              <a:t>besteht</a:t>
            </a:r>
            <a:r>
              <a:rPr lang="en-US" sz="1200" dirty="0">
                <a:solidFill>
                  <a:schemeClr val="dk1"/>
                </a:solidFill>
              </a:rPr>
              <a:t> – auf </a:t>
            </a:r>
            <a:r>
              <a:rPr lang="en-US" sz="1200" dirty="0" err="1">
                <a:solidFill>
                  <a:schemeClr val="dk1"/>
                </a:solidFill>
              </a:rPr>
              <a:t>einem</a:t>
            </a:r>
            <a:r>
              <a:rPr lang="en-US" sz="1200" dirty="0">
                <a:solidFill>
                  <a:schemeClr val="dk1"/>
                </a:solidFill>
              </a:rPr>
              <a:t> </a:t>
            </a:r>
            <a:r>
              <a:rPr lang="en-US" sz="1200" dirty="0" err="1">
                <a:solidFill>
                  <a:schemeClr val="dk1"/>
                </a:solidFill>
              </a:rPr>
              <a:t>Bildschirm</a:t>
            </a:r>
            <a:r>
              <a:rPr lang="en-US" sz="1200" dirty="0">
                <a:solidFill>
                  <a:schemeClr val="dk1"/>
                </a:solidFill>
              </a:rPr>
              <a:t> </a:t>
            </a:r>
            <a:r>
              <a:rPr lang="en-US" sz="1200" dirty="0" err="1">
                <a:solidFill>
                  <a:schemeClr val="dk1"/>
                </a:solidFill>
              </a:rPr>
              <a:t>eingeblendet</a:t>
            </a:r>
            <a:r>
              <a:rPr lang="en-US" sz="1200" dirty="0">
                <a:solidFill>
                  <a:schemeClr val="dk1"/>
                </a:solidFill>
              </a:rPr>
              <a:t> </a:t>
            </a:r>
            <a:r>
              <a:rPr lang="en-US" sz="1200" dirty="0" err="1">
                <a:solidFill>
                  <a:schemeClr val="dk1"/>
                </a:solidFill>
              </a:rPr>
              <a:t>wird</a:t>
            </a:r>
            <a:r>
              <a:rPr lang="en-US" sz="1200" dirty="0">
                <a:solidFill>
                  <a:schemeClr val="dk1"/>
                </a:solidFill>
              </a:rPr>
              <a:t>. </a:t>
            </a:r>
            <a:r>
              <a:rPr lang="en-US" sz="1200" dirty="0" err="1">
                <a:solidFill>
                  <a:schemeClr val="dk1"/>
                </a:solidFill>
              </a:rPr>
              <a:t>Anschließend</a:t>
            </a:r>
            <a:r>
              <a:rPr lang="en-US" sz="1200" dirty="0">
                <a:solidFill>
                  <a:schemeClr val="dk1"/>
                </a:solidFill>
              </a:rPr>
              <a:t> </a:t>
            </a:r>
            <a:r>
              <a:rPr lang="en-US" sz="1200" dirty="0" err="1">
                <a:solidFill>
                  <a:schemeClr val="dk1"/>
                </a:solidFill>
              </a:rPr>
              <a:t>folgt</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zweites</a:t>
            </a:r>
            <a:r>
              <a:rPr lang="en-US" sz="1200" dirty="0">
                <a:solidFill>
                  <a:schemeClr val="dk1"/>
                </a:solidFill>
              </a:rPr>
              <a:t> Bild, </a:t>
            </a:r>
            <a:r>
              <a:rPr lang="en-US" sz="1200" dirty="0" err="1">
                <a:solidFill>
                  <a:schemeClr val="dk1"/>
                </a:solidFill>
              </a:rPr>
              <a:t>bei</a:t>
            </a:r>
            <a:r>
              <a:rPr lang="en-US" sz="1200" dirty="0">
                <a:solidFill>
                  <a:schemeClr val="dk1"/>
                </a:solidFill>
              </a:rPr>
              <a:t> dem die </a:t>
            </a:r>
            <a:r>
              <a:rPr lang="en-US" sz="1200" dirty="0" err="1">
                <a:solidFill>
                  <a:schemeClr val="dk1"/>
                </a:solidFill>
              </a:rPr>
              <a:t>Positionen</a:t>
            </a:r>
            <a:r>
              <a:rPr lang="en-US" sz="1200" dirty="0">
                <a:solidFill>
                  <a:schemeClr val="dk1"/>
                </a:solidFill>
              </a:rPr>
              <a:t> der </a:t>
            </a:r>
            <a:r>
              <a:rPr lang="en-US" sz="1200" dirty="0" err="1">
                <a:solidFill>
                  <a:schemeClr val="dk1"/>
                </a:solidFill>
              </a:rPr>
              <a:t>dunklen</a:t>
            </a:r>
            <a:r>
              <a:rPr lang="en-US" sz="1200" dirty="0">
                <a:solidFill>
                  <a:schemeClr val="dk1"/>
                </a:solidFill>
              </a:rPr>
              <a:t> und </a:t>
            </a:r>
            <a:r>
              <a:rPr lang="en-US" sz="1200" dirty="0" err="1">
                <a:solidFill>
                  <a:schemeClr val="dk1"/>
                </a:solidFill>
              </a:rPr>
              <a:t>hellen</a:t>
            </a:r>
            <a:r>
              <a:rPr lang="en-US" sz="1200" dirty="0">
                <a:solidFill>
                  <a:schemeClr val="dk1"/>
                </a:solidFill>
              </a:rPr>
              <a:t> </a:t>
            </a:r>
            <a:r>
              <a:rPr lang="en-US" sz="1200" dirty="0" err="1">
                <a:solidFill>
                  <a:schemeClr val="dk1"/>
                </a:solidFill>
              </a:rPr>
              <a:t>Streifen</a:t>
            </a:r>
            <a:r>
              <a:rPr lang="en-US" sz="1200" dirty="0">
                <a:solidFill>
                  <a:schemeClr val="dk1"/>
                </a:solidFill>
              </a:rPr>
              <a:t> </a:t>
            </a:r>
            <a:r>
              <a:rPr lang="en-US" sz="1200" dirty="0" err="1">
                <a:solidFill>
                  <a:schemeClr val="dk1"/>
                </a:solidFill>
              </a:rPr>
              <a:t>vertauscht</a:t>
            </a:r>
            <a:r>
              <a:rPr lang="en-US" sz="1200" dirty="0">
                <a:solidFill>
                  <a:schemeClr val="dk1"/>
                </a:solidFill>
              </a:rPr>
              <a:t> </a:t>
            </a:r>
            <a:r>
              <a:rPr lang="en-US" sz="1200" dirty="0" err="1">
                <a:solidFill>
                  <a:schemeClr val="dk1"/>
                </a:solidFill>
              </a:rPr>
              <a:t>sind</a:t>
            </a:r>
            <a:r>
              <a:rPr lang="en-US" sz="1200" dirty="0">
                <a:solidFill>
                  <a:schemeClr val="dk1"/>
                </a:solidFill>
              </a:rPr>
              <a:t>. </a:t>
            </a:r>
            <a:r>
              <a:rPr lang="en-US" sz="1200" dirty="0" err="1">
                <a:solidFill>
                  <a:schemeClr val="dk1"/>
                </a:solidFill>
              </a:rPr>
              <a:t>Diese</a:t>
            </a:r>
            <a:r>
              <a:rPr lang="en-US" sz="1200" dirty="0">
                <a:solidFill>
                  <a:schemeClr val="dk1"/>
                </a:solidFill>
              </a:rPr>
              <a:t> </a:t>
            </a:r>
            <a:r>
              <a:rPr lang="en-US" sz="1200" dirty="0" err="1">
                <a:solidFill>
                  <a:schemeClr val="dk1"/>
                </a:solidFill>
              </a:rPr>
              <a:t>beiden</a:t>
            </a:r>
            <a:r>
              <a:rPr lang="en-US" sz="1200" dirty="0">
                <a:solidFill>
                  <a:schemeClr val="dk1"/>
                </a:solidFill>
              </a:rPr>
              <a:t> Bilder </a:t>
            </a:r>
            <a:r>
              <a:rPr lang="en-US" sz="1200" dirty="0" err="1">
                <a:solidFill>
                  <a:schemeClr val="dk1"/>
                </a:solidFill>
              </a:rPr>
              <a:t>werden</a:t>
            </a:r>
            <a:r>
              <a:rPr lang="en-US" sz="1200" dirty="0">
                <a:solidFill>
                  <a:schemeClr val="dk1"/>
                </a:solidFill>
              </a:rPr>
              <a:t> </a:t>
            </a:r>
            <a:r>
              <a:rPr lang="en-US" sz="1200" dirty="0" err="1">
                <a:solidFill>
                  <a:schemeClr val="dk1"/>
                </a:solidFill>
              </a:rPr>
              <a:t>wiederholt</a:t>
            </a:r>
            <a:r>
              <a:rPr lang="en-US" sz="1200" dirty="0">
                <a:solidFill>
                  <a:schemeClr val="dk1"/>
                </a:solidFill>
              </a:rPr>
              <a:t> </a:t>
            </a:r>
            <a:r>
              <a:rPr lang="en-US" sz="1200" dirty="0" err="1">
                <a:solidFill>
                  <a:schemeClr val="dk1"/>
                </a:solidFill>
              </a:rPr>
              <a:t>abwechselnd</a:t>
            </a:r>
            <a:r>
              <a:rPr lang="en-US" sz="1200" dirty="0">
                <a:solidFill>
                  <a:schemeClr val="dk1"/>
                </a:solidFill>
              </a:rPr>
              <a:t> </a:t>
            </a:r>
            <a:r>
              <a:rPr lang="en-US" sz="1200" dirty="0" err="1">
                <a:solidFill>
                  <a:schemeClr val="dk1"/>
                </a:solidFill>
              </a:rPr>
              <a:t>dargestellt</a:t>
            </a:r>
            <a:r>
              <a:rPr lang="en-US" sz="1200" dirty="0">
                <a:solidFill>
                  <a:schemeClr val="dk1"/>
                </a:solidFill>
              </a:rPr>
              <a:t>. Bei </a:t>
            </a:r>
            <a:r>
              <a:rPr lang="en-US" sz="1200" dirty="0" err="1">
                <a:solidFill>
                  <a:schemeClr val="dk1"/>
                </a:solidFill>
              </a:rPr>
              <a:t>relativ</a:t>
            </a:r>
            <a:r>
              <a:rPr lang="en-US" sz="1200" dirty="0">
                <a:solidFill>
                  <a:schemeClr val="dk1"/>
                </a:solidFill>
              </a:rPr>
              <a:t> </a:t>
            </a:r>
            <a:r>
              <a:rPr lang="en-US" sz="1200" dirty="0" err="1">
                <a:solidFill>
                  <a:schemeClr val="dk1"/>
                </a:solidFill>
              </a:rPr>
              <a:t>langsamen</a:t>
            </a:r>
            <a:r>
              <a:rPr lang="en-US" sz="1200" dirty="0">
                <a:solidFill>
                  <a:schemeClr val="dk1"/>
                </a:solidFill>
              </a:rPr>
              <a:t> </a:t>
            </a:r>
            <a:r>
              <a:rPr lang="en-US" sz="1200" dirty="0" err="1">
                <a:solidFill>
                  <a:schemeClr val="dk1"/>
                </a:solidFill>
              </a:rPr>
              <a:t>Wechselgeschwindigkeiten</a:t>
            </a:r>
            <a:r>
              <a:rPr lang="en-US" sz="1200" dirty="0">
                <a:solidFill>
                  <a:schemeClr val="dk1"/>
                </a:solidFill>
              </a:rPr>
              <a:t> </a:t>
            </a:r>
            <a:r>
              <a:rPr lang="en-US" sz="1200" dirty="0" err="1">
                <a:solidFill>
                  <a:schemeClr val="dk1"/>
                </a:solidFill>
              </a:rPr>
              <a:t>sieht</a:t>
            </a:r>
            <a:r>
              <a:rPr lang="en-US" sz="1200" dirty="0">
                <a:solidFill>
                  <a:schemeClr val="dk1"/>
                </a:solidFill>
              </a:rPr>
              <a:t> der </a:t>
            </a:r>
            <a:r>
              <a:rPr lang="en-US" sz="1200" dirty="0" err="1">
                <a:solidFill>
                  <a:schemeClr val="dk1"/>
                </a:solidFill>
              </a:rPr>
              <a:t>Betrachter</a:t>
            </a:r>
            <a:r>
              <a:rPr lang="en-US" sz="1200" dirty="0">
                <a:solidFill>
                  <a:schemeClr val="dk1"/>
                </a:solidFill>
              </a:rPr>
              <a:t> das, was man </a:t>
            </a:r>
            <a:r>
              <a:rPr lang="en-US" sz="1200" dirty="0" err="1">
                <a:solidFill>
                  <a:schemeClr val="dk1"/>
                </a:solidFill>
              </a:rPr>
              <a:t>erwarten</a:t>
            </a:r>
            <a:r>
              <a:rPr lang="en-US" sz="1200" dirty="0">
                <a:solidFill>
                  <a:schemeClr val="dk1"/>
                </a:solidFill>
              </a:rPr>
              <a:t> </a:t>
            </a:r>
            <a:r>
              <a:rPr lang="en-US" sz="1200" dirty="0" err="1">
                <a:solidFill>
                  <a:schemeClr val="dk1"/>
                </a:solidFill>
              </a:rPr>
              <a:t>würde</a:t>
            </a:r>
            <a:r>
              <a:rPr lang="en-US" sz="1200" dirty="0">
                <a:solidFill>
                  <a:schemeClr val="dk1"/>
                </a:solidFill>
              </a:rPr>
              <a:t>: Er </a:t>
            </a:r>
            <a:r>
              <a:rPr lang="en-US" sz="1200" dirty="0" err="1">
                <a:solidFill>
                  <a:schemeClr val="dk1"/>
                </a:solidFill>
              </a:rPr>
              <a:t>nimmt</a:t>
            </a:r>
            <a:r>
              <a:rPr lang="en-US" sz="1200" dirty="0">
                <a:solidFill>
                  <a:schemeClr val="dk1"/>
                </a:solidFill>
              </a:rPr>
              <a:t> </a:t>
            </a:r>
            <a:r>
              <a:rPr lang="en-US" sz="1200" dirty="0" err="1">
                <a:solidFill>
                  <a:schemeClr val="dk1"/>
                </a:solidFill>
              </a:rPr>
              <a:t>lediglich</a:t>
            </a:r>
            <a:r>
              <a:rPr lang="en-US" sz="1200" dirty="0">
                <a:solidFill>
                  <a:schemeClr val="dk1"/>
                </a:solidFill>
              </a:rPr>
              <a:t> </a:t>
            </a:r>
            <a:r>
              <a:rPr lang="en-US" sz="1200" dirty="0" err="1">
                <a:solidFill>
                  <a:schemeClr val="dk1"/>
                </a:solidFill>
              </a:rPr>
              <a:t>wahr</a:t>
            </a:r>
            <a:r>
              <a:rPr lang="en-US" sz="1200" dirty="0">
                <a:solidFill>
                  <a:schemeClr val="dk1"/>
                </a:solidFill>
              </a:rPr>
              <a:t>, </a:t>
            </a:r>
            <a:r>
              <a:rPr lang="en-US" sz="1200" dirty="0" err="1">
                <a:solidFill>
                  <a:schemeClr val="dk1"/>
                </a:solidFill>
              </a:rPr>
              <a:t>dass</a:t>
            </a:r>
            <a:r>
              <a:rPr lang="en-US" sz="1200" dirty="0">
                <a:solidFill>
                  <a:schemeClr val="dk1"/>
                </a:solidFill>
              </a:rPr>
              <a:t> </a:t>
            </a:r>
            <a:r>
              <a:rPr lang="en-US" sz="1200" dirty="0" err="1">
                <a:solidFill>
                  <a:schemeClr val="dk1"/>
                </a:solidFill>
              </a:rPr>
              <a:t>sich</a:t>
            </a:r>
            <a:r>
              <a:rPr lang="en-US" sz="1200" dirty="0">
                <a:solidFill>
                  <a:schemeClr val="dk1"/>
                </a:solidFill>
              </a:rPr>
              <a:t> die </a:t>
            </a:r>
            <a:r>
              <a:rPr lang="en-US" sz="1200" dirty="0" err="1">
                <a:solidFill>
                  <a:schemeClr val="dk1"/>
                </a:solidFill>
              </a:rPr>
              <a:t>hellen</a:t>
            </a:r>
            <a:r>
              <a:rPr lang="en-US" sz="1200" dirty="0">
                <a:solidFill>
                  <a:schemeClr val="dk1"/>
                </a:solidFill>
              </a:rPr>
              <a:t> und </a:t>
            </a:r>
            <a:r>
              <a:rPr lang="en-US" sz="1200" dirty="0" err="1">
                <a:solidFill>
                  <a:schemeClr val="dk1"/>
                </a:solidFill>
              </a:rPr>
              <a:t>dunklen</a:t>
            </a:r>
            <a:r>
              <a:rPr lang="en-US" sz="1200" dirty="0">
                <a:solidFill>
                  <a:schemeClr val="dk1"/>
                </a:solidFill>
              </a:rPr>
              <a:t> </a:t>
            </a:r>
            <a:r>
              <a:rPr lang="en-US" sz="1200" dirty="0" err="1">
                <a:solidFill>
                  <a:schemeClr val="dk1"/>
                </a:solidFill>
              </a:rPr>
              <a:t>Bereiche</a:t>
            </a:r>
            <a:r>
              <a:rPr lang="en-US" sz="1200" dirty="0">
                <a:solidFill>
                  <a:schemeClr val="dk1"/>
                </a:solidFill>
              </a:rPr>
              <a:t> immer </a:t>
            </a:r>
            <a:r>
              <a:rPr lang="en-US" sz="1200" dirty="0" err="1">
                <a:solidFill>
                  <a:schemeClr val="dk1"/>
                </a:solidFill>
              </a:rPr>
              <a:t>wieder</a:t>
            </a:r>
            <a:r>
              <a:rPr lang="en-US" sz="1200" dirty="0">
                <a:solidFill>
                  <a:schemeClr val="dk1"/>
                </a:solidFill>
              </a:rPr>
              <a:t> </a:t>
            </a:r>
            <a:r>
              <a:rPr lang="en-US" sz="1200" dirty="0" err="1">
                <a:solidFill>
                  <a:schemeClr val="dk1"/>
                </a:solidFill>
              </a:rPr>
              <a:t>gegenseitig</a:t>
            </a:r>
            <a:r>
              <a:rPr lang="en-US" sz="1200" dirty="0">
                <a:solidFill>
                  <a:schemeClr val="dk1"/>
                </a:solidFill>
              </a:rPr>
              <a:t> in </a:t>
            </a:r>
            <a:r>
              <a:rPr lang="en-US" sz="1200" dirty="0" err="1">
                <a:solidFill>
                  <a:schemeClr val="dk1"/>
                </a:solidFill>
              </a:rPr>
              <a:t>ihrer</a:t>
            </a:r>
            <a:r>
              <a:rPr lang="en-US" sz="1200" dirty="0">
                <a:solidFill>
                  <a:schemeClr val="dk1"/>
                </a:solidFill>
              </a:rPr>
              <a:t> Position </a:t>
            </a:r>
            <a:r>
              <a:rPr lang="en-US" sz="1200" dirty="0" err="1">
                <a:solidFill>
                  <a:schemeClr val="dk1"/>
                </a:solidFill>
              </a:rPr>
              <a:t>abwechseln</a:t>
            </a:r>
            <a:r>
              <a:rPr lang="en-US" sz="1200" dirty="0">
                <a:solidFill>
                  <a:schemeClr val="dk1"/>
                </a:solidFill>
              </a:rPr>
              <a:t>. </a:t>
            </a:r>
            <a:r>
              <a:rPr lang="en-US" sz="1200" dirty="0" err="1">
                <a:solidFill>
                  <a:schemeClr val="dk1"/>
                </a:solidFill>
              </a:rPr>
              <a:t>Wird</a:t>
            </a:r>
            <a:r>
              <a:rPr lang="en-US" sz="1200" dirty="0">
                <a:solidFill>
                  <a:schemeClr val="dk1"/>
                </a:solidFill>
              </a:rPr>
              <a:t> </a:t>
            </a:r>
            <a:r>
              <a:rPr lang="en-US" sz="1200" dirty="0" err="1">
                <a:solidFill>
                  <a:schemeClr val="dk1"/>
                </a:solidFill>
              </a:rPr>
              <a:t>jedoch</a:t>
            </a:r>
            <a:r>
              <a:rPr lang="en-US" sz="1200" dirty="0">
                <a:solidFill>
                  <a:schemeClr val="dk1"/>
                </a:solidFill>
              </a:rPr>
              <a:t> die </a:t>
            </a:r>
            <a:r>
              <a:rPr lang="en-US" sz="1200" dirty="0" err="1">
                <a:solidFill>
                  <a:schemeClr val="dk1"/>
                </a:solidFill>
              </a:rPr>
              <a:t>Wechselgeschwindigkeit</a:t>
            </a:r>
            <a:r>
              <a:rPr lang="en-US" sz="1200" dirty="0">
                <a:solidFill>
                  <a:schemeClr val="dk1"/>
                </a:solidFill>
              </a:rPr>
              <a:t> </a:t>
            </a:r>
            <a:r>
              <a:rPr lang="en-US" sz="1200" dirty="0" err="1">
                <a:solidFill>
                  <a:schemeClr val="dk1"/>
                </a:solidFill>
              </a:rPr>
              <a:t>erhöht</a:t>
            </a:r>
            <a:r>
              <a:rPr lang="en-US" sz="1200" dirty="0">
                <a:solidFill>
                  <a:schemeClr val="dk1"/>
                </a:solidFill>
              </a:rPr>
              <a:t>, </a:t>
            </a:r>
            <a:r>
              <a:rPr lang="en-US" sz="1200" dirty="0" err="1">
                <a:solidFill>
                  <a:schemeClr val="dk1"/>
                </a:solidFill>
              </a:rPr>
              <a:t>kommt</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Punkt</a:t>
            </a:r>
            <a:r>
              <a:rPr lang="en-US" sz="1200" dirty="0">
                <a:solidFill>
                  <a:schemeClr val="dk1"/>
                </a:solidFill>
              </a:rPr>
              <a:t>, an dem der </a:t>
            </a:r>
            <a:r>
              <a:rPr lang="en-US" sz="1200" dirty="0" err="1">
                <a:solidFill>
                  <a:schemeClr val="dk1"/>
                </a:solidFill>
              </a:rPr>
              <a:t>Betrachter</a:t>
            </a:r>
            <a:r>
              <a:rPr lang="en-US" sz="1200" dirty="0">
                <a:solidFill>
                  <a:schemeClr val="dk1"/>
                </a:solidFill>
              </a:rPr>
              <a:t> </a:t>
            </a:r>
            <a:r>
              <a:rPr lang="en-US" sz="1200" dirty="0" err="1">
                <a:solidFill>
                  <a:schemeClr val="dk1"/>
                </a:solidFill>
              </a:rPr>
              <a:t>berichtet</a:t>
            </a:r>
            <a:r>
              <a:rPr lang="en-US" sz="1200" dirty="0">
                <a:solidFill>
                  <a:schemeClr val="dk1"/>
                </a:solidFill>
              </a:rPr>
              <a:t>, </a:t>
            </a:r>
            <a:r>
              <a:rPr lang="en-US" sz="1200" dirty="0" err="1">
                <a:solidFill>
                  <a:schemeClr val="dk1"/>
                </a:solidFill>
              </a:rPr>
              <a:t>dass</a:t>
            </a:r>
            <a:r>
              <a:rPr lang="en-US" sz="1200" dirty="0">
                <a:solidFill>
                  <a:schemeClr val="dk1"/>
                </a:solidFill>
              </a:rPr>
              <a:t> </a:t>
            </a:r>
            <a:r>
              <a:rPr lang="en-US" sz="1200" dirty="0" err="1">
                <a:solidFill>
                  <a:schemeClr val="dk1"/>
                </a:solidFill>
              </a:rPr>
              <a:t>sich</a:t>
            </a:r>
            <a:r>
              <a:rPr lang="en-US" sz="1200" dirty="0">
                <a:solidFill>
                  <a:schemeClr val="dk1"/>
                </a:solidFill>
              </a:rPr>
              <a:t> die </a:t>
            </a:r>
            <a:r>
              <a:rPr lang="en-US" sz="1200" dirty="0" err="1">
                <a:solidFill>
                  <a:schemeClr val="dk1"/>
                </a:solidFill>
              </a:rPr>
              <a:t>Anzahl</a:t>
            </a:r>
            <a:r>
              <a:rPr lang="en-US" sz="1200" dirty="0">
                <a:solidFill>
                  <a:schemeClr val="dk1"/>
                </a:solidFill>
              </a:rPr>
              <a:t> der </a:t>
            </a:r>
            <a:r>
              <a:rPr lang="en-US" sz="1200" dirty="0" err="1">
                <a:solidFill>
                  <a:schemeClr val="dk1"/>
                </a:solidFill>
              </a:rPr>
              <a:t>wahrgenommenen</a:t>
            </a:r>
            <a:r>
              <a:rPr lang="en-US" sz="1200" dirty="0">
                <a:solidFill>
                  <a:schemeClr val="dk1"/>
                </a:solidFill>
              </a:rPr>
              <a:t> </a:t>
            </a:r>
            <a:r>
              <a:rPr lang="en-US" sz="1200" dirty="0" err="1">
                <a:solidFill>
                  <a:schemeClr val="dk1"/>
                </a:solidFill>
              </a:rPr>
              <a:t>Streifen</a:t>
            </a:r>
            <a:r>
              <a:rPr lang="en-US" sz="1200" dirty="0">
                <a:solidFill>
                  <a:schemeClr val="dk1"/>
                </a:solidFill>
              </a:rPr>
              <a:t> </a:t>
            </a:r>
            <a:r>
              <a:rPr lang="en-US" sz="1200" dirty="0" err="1">
                <a:solidFill>
                  <a:schemeClr val="dk1"/>
                </a:solidFill>
              </a:rPr>
              <a:t>verdoppelt</a:t>
            </a:r>
            <a:r>
              <a:rPr lang="en-US" sz="1200" dirty="0">
                <a:solidFill>
                  <a:schemeClr val="dk1"/>
                </a:solidFill>
              </a:rPr>
              <a:t> hat. Dies </a:t>
            </a:r>
            <a:r>
              <a:rPr lang="en-US" sz="1200" dirty="0" err="1">
                <a:solidFill>
                  <a:schemeClr val="dk1"/>
                </a:solidFill>
              </a:rPr>
              <a:t>ist</a:t>
            </a:r>
            <a:r>
              <a:rPr lang="en-US" sz="1200" dirty="0">
                <a:solidFill>
                  <a:schemeClr val="dk1"/>
                </a:solidFill>
              </a:rPr>
              <a:t> das </a:t>
            </a:r>
            <a:r>
              <a:rPr lang="en-US" sz="1200" dirty="0" err="1">
                <a:solidFill>
                  <a:schemeClr val="dk1"/>
                </a:solidFill>
              </a:rPr>
              <a:t>sogenannte</a:t>
            </a:r>
            <a:r>
              <a:rPr lang="en-US" sz="1200" dirty="0">
                <a:solidFill>
                  <a:schemeClr val="dk1"/>
                </a:solidFill>
              </a:rPr>
              <a:t> „</a:t>
            </a:r>
            <a:r>
              <a:rPr lang="en-US" sz="1200" dirty="0" err="1">
                <a:solidFill>
                  <a:schemeClr val="dk1"/>
                </a:solidFill>
              </a:rPr>
              <a:t>Frequenzverdopplungsphänomen</a:t>
            </a:r>
            <a:r>
              <a:rPr lang="en-US" sz="1200" dirty="0">
                <a:solidFill>
                  <a:schemeClr val="dk1"/>
                </a:solidFill>
              </a:rPr>
              <a:t>“.</a:t>
            </a:r>
            <a:r>
              <a:rPr lang="en-US" sz="1200" dirty="0">
                <a:solidFill>
                  <a:schemeClr val="dk1"/>
                </a:solidFill>
                <a:latin typeface="Arial"/>
                <a:ea typeface="Arial"/>
                <a:cs typeface="Arial"/>
                <a:sym typeface="Arial"/>
              </a:rPr>
              <a:t> </a:t>
            </a:r>
            <a:r>
              <a:rPr lang="en-US" sz="1200" dirty="0">
                <a:solidFill>
                  <a:srgbClr val="FFC000"/>
                </a:solidFill>
                <a:latin typeface="Arial"/>
                <a:ea typeface="Arial"/>
                <a:cs typeface="Arial"/>
                <a:sym typeface="Arial"/>
              </a:rPr>
              <a:t>Anfang der 1990er Jahre </a:t>
            </a:r>
            <a:r>
              <a:rPr lang="en-US" sz="1200" dirty="0" err="1">
                <a:solidFill>
                  <a:srgbClr val="FFC000"/>
                </a:solidFill>
                <a:latin typeface="Arial"/>
                <a:ea typeface="Arial"/>
                <a:cs typeface="Arial"/>
                <a:sym typeface="Arial"/>
              </a:rPr>
              <a:t>stellten</a:t>
            </a:r>
            <a:r>
              <a:rPr lang="en-US" sz="1200" dirty="0">
                <a:solidFill>
                  <a:srgbClr val="FFC000"/>
                </a:solidFill>
                <a:latin typeface="Arial"/>
                <a:ea typeface="Arial"/>
                <a:cs typeface="Arial"/>
                <a:sym typeface="Arial"/>
              </a:rPr>
              <a:t> Forscher fest, </a:t>
            </a:r>
            <a:r>
              <a:rPr lang="en-US" sz="1200" dirty="0" err="1">
                <a:solidFill>
                  <a:srgbClr val="FFC000"/>
                </a:solidFill>
                <a:latin typeface="Arial"/>
                <a:ea typeface="Arial"/>
                <a:cs typeface="Arial"/>
                <a:sym typeface="Arial"/>
              </a:rPr>
              <a:t>dass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Patienten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mit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frühen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glaukomatösen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Optikusneuropathie</a:t>
            </a:r>
            <a:r>
              <a:rPr lang="en-US" sz="1200" dirty="0">
                <a:solidFill>
                  <a:srgbClr val="FFC000"/>
                </a:solidFill>
                <a:latin typeface="Arial"/>
                <a:ea typeface="Arial"/>
                <a:cs typeface="Arial"/>
                <a:sym typeface="Arial"/>
              </a:rPr>
              <a:t> das </a:t>
            </a:r>
            <a:r>
              <a:rPr lang="en-US" sz="1200" dirty="0" err="1">
                <a:solidFill>
                  <a:srgbClr val="FFC000"/>
                </a:solidFill>
                <a:latin typeface="Arial"/>
                <a:ea typeface="Arial"/>
                <a:cs typeface="Arial"/>
                <a:sym typeface="Arial"/>
              </a:rPr>
              <a:t>Frequenzverdopplungsphänomen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bei</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anderen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Bildwechselrate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erleben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als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Patienten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ohne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Glaukom</a:t>
            </a:r>
            <a:r>
              <a:rPr lang="en-US" sz="1200" dirty="0">
                <a:solidFill>
                  <a:srgbClr val="FFC000"/>
                </a:solidFill>
                <a:latin typeface="Arial"/>
                <a:ea typeface="Arial"/>
                <a:cs typeface="Arial"/>
                <a:sym typeface="Arial"/>
              </a:rPr>
              <a:t>, und so </a:t>
            </a:r>
            <a:r>
              <a:rPr lang="en-US" sz="1200" dirty="0" err="1">
                <a:solidFill>
                  <a:srgbClr val="FFC000"/>
                </a:solidFill>
                <a:latin typeface="Arial"/>
                <a:ea typeface="Arial"/>
                <a:cs typeface="Arial"/>
                <a:sym typeface="Arial"/>
              </a:rPr>
              <a:t>entstand</a:t>
            </a:r>
            <a:r>
              <a:rPr lang="en-US" sz="1200" dirty="0">
                <a:solidFill>
                  <a:srgbClr val="FFC000"/>
                </a:solidFill>
                <a:latin typeface="Arial"/>
                <a:ea typeface="Arial"/>
                <a:cs typeface="Arial"/>
                <a:sym typeface="Arial"/>
              </a:rPr>
              <a:t> die FDT </a:t>
            </a:r>
            <a:r>
              <a:rPr lang="en-US" sz="1200" dirty="0" err="1">
                <a:solidFill>
                  <a:srgbClr val="FFC000"/>
                </a:solidFill>
                <a:latin typeface="Arial"/>
                <a:ea typeface="Arial"/>
                <a:cs typeface="Arial"/>
                <a:sym typeface="Arial"/>
              </a:rPr>
              <a:t>als</a:t>
            </a:r>
            <a:r>
              <a:rPr lang="en-US" sz="1200" dirty="0">
                <a:solidFill>
                  <a:srgbClr val="FFC000"/>
                </a:solidFill>
                <a:latin typeface="Arial"/>
                <a:ea typeface="Arial"/>
                <a:cs typeface="Arial"/>
                <a:sym typeface="Arial"/>
              </a:rPr>
              <a:t> Instrument </a:t>
            </a:r>
            <a:r>
              <a:rPr lang="en-US" sz="1200" dirty="0" err="1">
                <a:solidFill>
                  <a:srgbClr val="FFC000"/>
                </a:solidFill>
                <a:latin typeface="Arial"/>
                <a:ea typeface="Arial"/>
                <a:cs typeface="Arial"/>
                <a:sym typeface="Arial"/>
              </a:rPr>
              <a:t>zur</a:t>
            </a:r>
            <a:r>
              <a:rPr lang="en-US" sz="1200" dirty="0">
                <a:solidFill>
                  <a:srgbClr val="FFC000"/>
                </a:solidFill>
                <a:latin typeface="Arial"/>
                <a:ea typeface="Arial"/>
                <a:cs typeface="Arial"/>
                <a:sym typeface="Arial"/>
              </a:rPr>
              <a:t> Diagnose und </a:t>
            </a:r>
            <a:r>
              <a:rPr lang="en-US" sz="1200" dirty="0" err="1">
                <a:solidFill>
                  <a:srgbClr val="FFC000"/>
                </a:solidFill>
                <a:latin typeface="Arial"/>
                <a:ea typeface="Arial"/>
                <a:cs typeface="Arial"/>
                <a:sym typeface="Arial"/>
              </a:rPr>
              <a:t>Behandlung</a:t>
            </a:r>
            <a:r>
              <a:rPr lang="en-US" sz="1200" dirty="0">
                <a:solidFill>
                  <a:srgbClr val="FFC000"/>
                </a:solidFill>
                <a:latin typeface="Arial"/>
                <a:ea typeface="Arial"/>
                <a:cs typeface="Arial"/>
                <a:sym typeface="Arial"/>
              </a:rPr>
              <a:t> des </a:t>
            </a:r>
            <a:r>
              <a:rPr lang="en-US" sz="1200" dirty="0" err="1">
                <a:solidFill>
                  <a:srgbClr val="FFC000"/>
                </a:solidFill>
                <a:latin typeface="Arial"/>
                <a:ea typeface="Arial"/>
                <a:cs typeface="Arial"/>
                <a:sym typeface="Arial"/>
              </a:rPr>
              <a:t>Glaukoms</a:t>
            </a:r>
            <a:r>
              <a:rPr lang="en-US" sz="1200" dirty="0">
                <a:solidFill>
                  <a:srgbClr val="FFC000"/>
                </a:solidFill>
                <a:latin typeface="Arial"/>
                <a:ea typeface="Arial"/>
                <a:cs typeface="Arial"/>
                <a:sym typeface="Arial"/>
              </a:rPr>
              <a:t>.</a:t>
            </a:r>
            <a:endParaRPr dirty="0"/>
          </a:p>
          <a:p>
            <a:pPr marL="0" marR="0" lvl="0" indent="0" algn="l" rtl="0">
              <a:spcBef>
                <a:spcPts val="0"/>
              </a:spcBef>
              <a:spcAft>
                <a:spcPts val="0"/>
              </a:spcAft>
              <a:buNone/>
            </a:pPr>
            <a:endParaRPr sz="1600" dirty="0">
              <a:solidFill>
                <a:srgbClr val="FFC000"/>
              </a:solidFill>
              <a:latin typeface="Arial"/>
              <a:ea typeface="Arial"/>
              <a:cs typeface="Arial"/>
              <a:sym typeface="Arial"/>
            </a:endParaRPr>
          </a:p>
          <a:p>
            <a:pPr marL="0" marR="0" lvl="0" indent="0" algn="l" rtl="0">
              <a:spcBef>
                <a:spcPts val="0"/>
              </a:spcBef>
              <a:spcAft>
                <a:spcPts val="0"/>
              </a:spcAft>
              <a:buNone/>
            </a:pPr>
            <a:r>
              <a:rPr lang="en-US" sz="1200" dirty="0">
                <a:solidFill>
                  <a:srgbClr val="FFC000"/>
                </a:solidFill>
                <a:latin typeface="Arial"/>
                <a:ea typeface="Arial"/>
                <a:cs typeface="Arial"/>
                <a:sym typeface="Arial"/>
              </a:rPr>
              <a:t>Die FDT </a:t>
            </a:r>
            <a:r>
              <a:rPr lang="en-US" sz="1200" dirty="0" err="1">
                <a:solidFill>
                  <a:srgbClr val="FFC000"/>
                </a:solidFill>
                <a:latin typeface="Arial"/>
                <a:ea typeface="Arial"/>
                <a:cs typeface="Arial"/>
                <a:sym typeface="Arial"/>
              </a:rPr>
              <a:t>bietet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gegenüber</a:t>
            </a:r>
            <a:r>
              <a:rPr lang="en-US" sz="1200" dirty="0">
                <a:solidFill>
                  <a:srgbClr val="FFC000"/>
                </a:solidFill>
                <a:latin typeface="Arial"/>
                <a:ea typeface="Arial"/>
                <a:cs typeface="Arial"/>
                <a:sym typeface="Arial"/>
              </a:rPr>
              <a:t> der </a:t>
            </a:r>
            <a:r>
              <a:rPr lang="en-US" sz="1200" dirty="0" err="1">
                <a:solidFill>
                  <a:srgbClr val="FFC000"/>
                </a:solidFill>
                <a:latin typeface="Arial"/>
                <a:ea typeface="Arial"/>
                <a:cs typeface="Arial"/>
                <a:sym typeface="Arial"/>
              </a:rPr>
              <a:t>standardmäßigen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automatisierten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Perimetrie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mehrere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Vorteile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darunter</a:t>
            </a:r>
            <a:r>
              <a:rPr lang="en-US" sz="1200" dirty="0">
                <a:solidFill>
                  <a:srgbClr val="FFC000"/>
                </a:solidFill>
                <a:latin typeface="Arial"/>
                <a:ea typeface="Arial"/>
                <a:cs typeface="Arial"/>
                <a:sym typeface="Arial"/>
              </a:rPr>
              <a:t> die </a:t>
            </a:r>
            <a:r>
              <a:rPr lang="en-US" sz="1200" dirty="0" err="1">
                <a:solidFill>
                  <a:srgbClr val="FFC000"/>
                </a:solidFill>
                <a:latin typeface="Arial"/>
                <a:ea typeface="Arial"/>
                <a:cs typeface="Arial"/>
                <a:sym typeface="Arial"/>
              </a:rPr>
              <a:t>Tatsache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dass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sie</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relativ</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unbeeinträchtigt</a:t>
            </a:r>
            <a:r>
              <a:rPr lang="en-US" sz="1200" dirty="0">
                <a:solidFill>
                  <a:srgbClr val="FFC000"/>
                </a:solidFill>
                <a:latin typeface="Arial"/>
                <a:ea typeface="Arial"/>
                <a:cs typeface="Arial"/>
                <a:sym typeface="Arial"/>
              </a:rPr>
              <a:t> von der </a:t>
            </a:r>
            <a:r>
              <a:rPr lang="en-US" sz="1200" dirty="0" err="1">
                <a:solidFill>
                  <a:srgbClr val="FFC000"/>
                </a:solidFill>
                <a:latin typeface="Arial"/>
                <a:ea typeface="Arial"/>
                <a:cs typeface="Arial"/>
                <a:sym typeface="Arial"/>
              </a:rPr>
              <a:t>Refraktionsanomalie</a:t>
            </a:r>
            <a:r>
              <a:rPr lang="en-US" sz="1200" dirty="0">
                <a:solidFill>
                  <a:srgbClr val="FFC000"/>
                </a:solidFill>
                <a:latin typeface="Arial"/>
                <a:ea typeface="Arial"/>
                <a:cs typeface="Arial"/>
                <a:sym typeface="Arial"/>
              </a:rPr>
              <a:t> des </a:t>
            </a:r>
            <a:r>
              <a:rPr lang="en-US" sz="1200" dirty="0" err="1">
                <a:solidFill>
                  <a:srgbClr val="FFC000"/>
                </a:solidFill>
                <a:latin typeface="Arial"/>
                <a:ea typeface="Arial"/>
                <a:cs typeface="Arial"/>
                <a:sym typeface="Arial"/>
              </a:rPr>
              <a:t>Testteilnehmers</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oder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vom</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Vorliegen</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einer</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Katarakt</a:t>
            </a:r>
            <a:r>
              <a:rPr lang="en-US" sz="1200" dirty="0">
                <a:solidFill>
                  <a:srgbClr val="FFC000"/>
                </a:solidFill>
                <a:latin typeface="Arial"/>
                <a:ea typeface="Arial"/>
                <a:cs typeface="Arial"/>
                <a:sym typeface="Arial"/>
              </a:rPr>
              <a:t> </a:t>
            </a:r>
            <a:r>
              <a:rPr lang="en-US" sz="1200" dirty="0" err="1">
                <a:solidFill>
                  <a:srgbClr val="FFC000"/>
                </a:solidFill>
                <a:latin typeface="Arial"/>
                <a:ea typeface="Arial"/>
                <a:cs typeface="Arial"/>
                <a:sym typeface="Arial"/>
              </a:rPr>
              <a:t>ist</a:t>
            </a:r>
            <a:r>
              <a:rPr lang="en-US" sz="1200" dirty="0">
                <a:solidFill>
                  <a:srgbClr val="FFC000"/>
                </a:solidFill>
                <a:latin typeface="Arial"/>
                <a:ea typeface="Arial"/>
                <a:cs typeface="Arial"/>
                <a:sym typeface="Arial"/>
              </a:rPr>
              <a:t>.</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55"/>
          <p:cNvSpPr txBox="1"/>
          <p:nvPr/>
        </p:nvSpPr>
        <p:spPr>
          <a:xfrm>
            <a:off x="3524250" y="874575"/>
            <a:ext cx="2857500" cy="6413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Schnelle (~20 Hz) Wechsel </a:t>
            </a:r>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zwischen diesen…</a:t>
            </a:r>
            <a:endParaRPr/>
          </a:p>
        </p:txBody>
      </p:sp>
      <p:cxnSp>
        <p:nvCxnSpPr>
          <p:cNvPr id="695" name="Google Shape;695;p55"/>
          <p:cNvCxnSpPr/>
          <p:nvPr/>
        </p:nvCxnSpPr>
        <p:spPr>
          <a:xfrm flipH="1">
            <a:off x="4248150" y="1484175"/>
            <a:ext cx="381000" cy="228600"/>
          </a:xfrm>
          <a:prstGeom prst="straightConnector1">
            <a:avLst/>
          </a:prstGeom>
          <a:noFill/>
          <a:ln w="9525" cap="flat" cmpd="sng">
            <a:solidFill>
              <a:srgbClr val="0000FF"/>
            </a:solidFill>
            <a:prstDash val="solid"/>
            <a:round/>
            <a:headEnd type="none" w="med" len="med"/>
            <a:tailEnd type="triangle" w="med" len="med"/>
          </a:ln>
        </p:spPr>
      </p:cxnSp>
      <p:cxnSp>
        <p:nvCxnSpPr>
          <p:cNvPr id="696" name="Google Shape;696;p55"/>
          <p:cNvCxnSpPr/>
          <p:nvPr/>
        </p:nvCxnSpPr>
        <p:spPr>
          <a:xfrm>
            <a:off x="4629150" y="1484175"/>
            <a:ext cx="381000" cy="228600"/>
          </a:xfrm>
          <a:prstGeom prst="straightConnector1">
            <a:avLst/>
          </a:prstGeom>
          <a:noFill/>
          <a:ln w="9525" cap="flat" cmpd="sng">
            <a:solidFill>
              <a:srgbClr val="0000FF"/>
            </a:solidFill>
            <a:prstDash val="solid"/>
            <a:round/>
            <a:headEnd type="none" w="med" len="med"/>
            <a:tailEnd type="triangle" w="med" len="med"/>
          </a:ln>
        </p:spPr>
      </p:cxnSp>
      <p:sp>
        <p:nvSpPr>
          <p:cNvPr id="697" name="Google Shape;697;p55"/>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pic>
        <p:nvPicPr>
          <p:cNvPr id="698" name="Google Shape;698;p55"/>
          <p:cNvPicPr preferRelativeResize="0"/>
          <p:nvPr/>
        </p:nvPicPr>
        <p:blipFill rotWithShape="1">
          <a:blip r:embed="rId3">
            <a:alphaModFix/>
          </a:blip>
          <a:srcRect/>
          <a:stretch/>
        </p:blipFill>
        <p:spPr>
          <a:xfrm>
            <a:off x="2476253" y="1782414"/>
            <a:ext cx="1771897" cy="1533739"/>
          </a:xfrm>
          <a:prstGeom prst="rect">
            <a:avLst/>
          </a:prstGeom>
          <a:noFill/>
          <a:ln>
            <a:noFill/>
          </a:ln>
        </p:spPr>
      </p:pic>
      <p:pic>
        <p:nvPicPr>
          <p:cNvPr id="699" name="Google Shape;699;p55"/>
          <p:cNvPicPr preferRelativeResize="0"/>
          <p:nvPr/>
        </p:nvPicPr>
        <p:blipFill rotWithShape="1">
          <a:blip r:embed="rId4">
            <a:alphaModFix/>
          </a:blip>
          <a:srcRect/>
          <a:stretch/>
        </p:blipFill>
        <p:spPr>
          <a:xfrm>
            <a:off x="4953000" y="1794286"/>
            <a:ext cx="1834354" cy="1533740"/>
          </a:xfrm>
          <a:prstGeom prst="rect">
            <a:avLst/>
          </a:prstGeom>
          <a:noFill/>
          <a:ln>
            <a:noFill/>
          </a:ln>
        </p:spPr>
      </p:pic>
      <p:sp>
        <p:nvSpPr>
          <p:cNvPr id="700" name="Google Shape;700;p55"/>
          <p:cNvSpPr txBox="1"/>
          <p:nvPr/>
        </p:nvSpPr>
        <p:spPr>
          <a:xfrm>
            <a:off x="2870252" y="6107668"/>
            <a:ext cx="340349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Frequenzverdopplungstechnologie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56"/>
          <p:cNvSpPr txBox="1"/>
          <p:nvPr/>
        </p:nvSpPr>
        <p:spPr>
          <a:xfrm>
            <a:off x="3524250" y="874575"/>
            <a:ext cx="2857500" cy="6413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Schnelle (~20 Hz) Wechsel </a:t>
            </a:r>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zwischen diesen…</a:t>
            </a:r>
            <a:endParaRPr/>
          </a:p>
        </p:txBody>
      </p:sp>
      <p:sp>
        <p:nvSpPr>
          <p:cNvPr id="706" name="Google Shape;706;p56"/>
          <p:cNvSpPr txBox="1"/>
          <p:nvPr/>
        </p:nvSpPr>
        <p:spPr>
          <a:xfrm>
            <a:off x="2914650" y="5333517"/>
            <a:ext cx="3244850" cy="36671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…führt zu </a:t>
            </a:r>
            <a:r>
              <a:rPr lang="en-US" sz="1200">
                <a:solidFill>
                  <a:srgbClr val="0000FF"/>
                </a:solidFill>
                <a:latin typeface="Arial"/>
                <a:ea typeface="Arial"/>
                <a:cs typeface="Arial"/>
                <a:sym typeface="Arial"/>
              </a:rPr>
              <a:t>diesem </a:t>
            </a:r>
            <a:r>
              <a:rPr lang="en-US" sz="1200" i="1">
                <a:solidFill>
                  <a:srgbClr val="0000FF"/>
                </a:solidFill>
                <a:latin typeface="Arial"/>
                <a:ea typeface="Arial"/>
                <a:cs typeface="Arial"/>
                <a:sym typeface="Arial"/>
              </a:rPr>
              <a:t>visuellen Erlebnis</a:t>
            </a:r>
            <a:endParaRPr/>
          </a:p>
        </p:txBody>
      </p:sp>
      <p:cxnSp>
        <p:nvCxnSpPr>
          <p:cNvPr id="707" name="Google Shape;707;p56"/>
          <p:cNvCxnSpPr/>
          <p:nvPr/>
        </p:nvCxnSpPr>
        <p:spPr>
          <a:xfrm flipH="1">
            <a:off x="4248150" y="1484175"/>
            <a:ext cx="381000" cy="228600"/>
          </a:xfrm>
          <a:prstGeom prst="straightConnector1">
            <a:avLst/>
          </a:prstGeom>
          <a:noFill/>
          <a:ln w="9525" cap="flat" cmpd="sng">
            <a:solidFill>
              <a:srgbClr val="0000FF"/>
            </a:solidFill>
            <a:prstDash val="solid"/>
            <a:round/>
            <a:headEnd type="none" w="med" len="med"/>
            <a:tailEnd type="triangle" w="med" len="med"/>
          </a:ln>
        </p:spPr>
      </p:cxnSp>
      <p:cxnSp>
        <p:nvCxnSpPr>
          <p:cNvPr id="708" name="Google Shape;708;p56"/>
          <p:cNvCxnSpPr/>
          <p:nvPr/>
        </p:nvCxnSpPr>
        <p:spPr>
          <a:xfrm>
            <a:off x="4629150" y="1484175"/>
            <a:ext cx="381000" cy="228600"/>
          </a:xfrm>
          <a:prstGeom prst="straightConnector1">
            <a:avLst/>
          </a:prstGeom>
          <a:noFill/>
          <a:ln w="9525" cap="flat" cmpd="sng">
            <a:solidFill>
              <a:srgbClr val="0000FF"/>
            </a:solidFill>
            <a:prstDash val="solid"/>
            <a:round/>
            <a:headEnd type="none" w="med" len="med"/>
            <a:tailEnd type="triangle" w="med" len="med"/>
          </a:ln>
        </p:spPr>
      </p:cxnSp>
      <p:sp>
        <p:nvSpPr>
          <p:cNvPr id="709" name="Google Shape;709;p56"/>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pic>
        <p:nvPicPr>
          <p:cNvPr id="710" name="Google Shape;710;p56"/>
          <p:cNvPicPr preferRelativeResize="0"/>
          <p:nvPr/>
        </p:nvPicPr>
        <p:blipFill rotWithShape="1">
          <a:blip r:embed="rId3">
            <a:alphaModFix/>
          </a:blip>
          <a:srcRect/>
          <a:stretch/>
        </p:blipFill>
        <p:spPr>
          <a:xfrm>
            <a:off x="2476253" y="1782414"/>
            <a:ext cx="1771897" cy="1533739"/>
          </a:xfrm>
          <a:prstGeom prst="rect">
            <a:avLst/>
          </a:prstGeom>
          <a:noFill/>
          <a:ln>
            <a:noFill/>
          </a:ln>
        </p:spPr>
      </p:pic>
      <p:pic>
        <p:nvPicPr>
          <p:cNvPr id="711" name="Google Shape;711;p56"/>
          <p:cNvPicPr preferRelativeResize="0"/>
          <p:nvPr/>
        </p:nvPicPr>
        <p:blipFill rotWithShape="1">
          <a:blip r:embed="rId4">
            <a:alphaModFix/>
          </a:blip>
          <a:srcRect/>
          <a:stretch/>
        </p:blipFill>
        <p:spPr>
          <a:xfrm>
            <a:off x="4953000" y="1794286"/>
            <a:ext cx="1834354" cy="1533740"/>
          </a:xfrm>
          <a:prstGeom prst="rect">
            <a:avLst/>
          </a:prstGeom>
          <a:noFill/>
          <a:ln>
            <a:noFill/>
          </a:ln>
        </p:spPr>
      </p:pic>
      <p:pic>
        <p:nvPicPr>
          <p:cNvPr id="712" name="Google Shape;712;p56"/>
          <p:cNvPicPr preferRelativeResize="0"/>
          <p:nvPr/>
        </p:nvPicPr>
        <p:blipFill rotWithShape="1">
          <a:blip r:embed="rId5">
            <a:alphaModFix/>
          </a:blip>
          <a:srcRect/>
          <a:stretch/>
        </p:blipFill>
        <p:spPr>
          <a:xfrm>
            <a:off x="3640578" y="3718266"/>
            <a:ext cx="1862843" cy="1533740"/>
          </a:xfrm>
          <a:prstGeom prst="rect">
            <a:avLst/>
          </a:prstGeom>
          <a:noFill/>
          <a:ln>
            <a:noFill/>
          </a:ln>
        </p:spPr>
      </p:pic>
      <p:sp>
        <p:nvSpPr>
          <p:cNvPr id="713" name="Google Shape;713;p56"/>
          <p:cNvSpPr txBox="1"/>
          <p:nvPr/>
        </p:nvSpPr>
        <p:spPr>
          <a:xfrm>
            <a:off x="2870252" y="6107668"/>
            <a:ext cx="340349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Frequenzverdopplungstechnologie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57"/>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Geringe VF: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~10 % der Fasern: M</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Blau-/gelbsensitiv: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Empfindlich bei schwachem Licht: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„Feindetail“-Fasern: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VF: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Grundlage für </a:t>
            </a:r>
            <a:r>
              <a:rPr lang="en-US" sz="1200" b="1" i="1" u="none" strike="noStrike" cap="none">
                <a:solidFill>
                  <a:srgbClr val="0000FF"/>
                </a:solidFill>
                <a:latin typeface="Arial"/>
                <a:ea typeface="Arial"/>
                <a:cs typeface="Arial"/>
                <a:sym typeface="Arial"/>
              </a:rPr>
              <a:t>FDT-Untersuchungen </a:t>
            </a:r>
            <a:r>
              <a:rPr lang="en-US" sz="1200" b="1" i="0" u="none" strike="noStrike" cap="none">
                <a:solidFill>
                  <a:srgbClr val="0000FF"/>
                </a:solidFill>
                <a:latin typeface="Arial"/>
                <a:ea typeface="Arial"/>
                <a:cs typeface="Arial"/>
                <a:sym typeface="Arial"/>
              </a:rPr>
              <a:t>zur Früherkennung von Glaukomen</a:t>
            </a:r>
            <a:r>
              <a:rPr lang="en-US" sz="1200" b="0" i="0" u="none" strike="noStrike" cap="none">
                <a:solidFill>
                  <a:srgbClr val="0000FF"/>
                </a:solidFill>
                <a:latin typeface="Arial"/>
                <a:ea typeface="Arial"/>
                <a:cs typeface="Arial"/>
                <a:sym typeface="Arial"/>
              </a:rPr>
              <a:t>: </a:t>
            </a:r>
            <a:r>
              <a:rPr lang="en-US" sz="1200" b="1" i="0" u="none" strike="noStrike" cap="none">
                <a:solidFill>
                  <a:srgbClr val="002060"/>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rot-/grünempfindlich: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Grundlage des </a:t>
            </a:r>
            <a:r>
              <a:rPr lang="en-US" sz="1200" b="0" i="1" u="none" strike="noStrike" cap="none">
                <a:solidFill>
                  <a:srgbClr val="BFBFBF"/>
                </a:solidFill>
                <a:latin typeface="Arial"/>
                <a:ea typeface="Arial"/>
                <a:cs typeface="Arial"/>
                <a:sym typeface="Arial"/>
              </a:rPr>
              <a:t>SWAP-Tests </a:t>
            </a:r>
            <a:r>
              <a:rPr lang="en-US" sz="1200" b="0" i="0" u="none" strike="noStrike" cap="none">
                <a:solidFill>
                  <a:srgbClr val="BFBFBF"/>
                </a:solidFill>
                <a:latin typeface="Arial"/>
                <a:ea typeface="Arial"/>
                <a:cs typeface="Arial"/>
                <a:sym typeface="Arial"/>
              </a:rPr>
              <a:t>zur Erkennung eines Glaukoms im Frühstadium: K</a:t>
            </a:r>
            <a:endParaRPr/>
          </a:p>
        </p:txBody>
      </p:sp>
      <p:sp>
        <p:nvSpPr>
          <p:cNvPr id="720" name="Google Shape;720;p57"/>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721" name="Google Shape;721;p5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57</a:t>
            </a:fld>
            <a:endParaRPr sz="1000">
              <a:solidFill>
                <a:schemeClr val="dk1"/>
              </a:solidFill>
              <a:latin typeface="Arial"/>
              <a:ea typeface="Arial"/>
              <a:cs typeface="Arial"/>
              <a:sym typeface="Arial"/>
            </a:endParaRPr>
          </a:p>
        </p:txBody>
      </p:sp>
      <p:sp>
        <p:nvSpPr>
          <p:cNvPr id="722" name="Google Shape;722;p57"/>
          <p:cNvSpPr txBox="1"/>
          <p:nvPr/>
        </p:nvSpPr>
        <p:spPr>
          <a:xfrm>
            <a:off x="2865945" y="6312197"/>
            <a:ext cx="3340979"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
        <p:nvSpPr>
          <p:cNvPr id="723" name="Google Shape;723;p57"/>
          <p:cNvSpPr/>
          <p:nvPr/>
        </p:nvSpPr>
        <p:spPr>
          <a:xfrm>
            <a:off x="152400" y="609600"/>
            <a:ext cx="8839200" cy="3785652"/>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lt1"/>
                </a:solidFill>
              </a:rPr>
              <a:t>Obwohl die</a:t>
            </a:r>
            <a:r>
              <a:rPr lang="en-US" sz="1200" i="1" u="sng">
                <a:solidFill>
                  <a:schemeClr val="lt1"/>
                </a:solidFill>
              </a:rPr>
              <a:t> Frequency-Doubling-Technologie (FDT) v</a:t>
            </a:r>
            <a:r>
              <a:rPr lang="en-US" sz="1200">
                <a:solidFill>
                  <a:schemeClr val="lt1"/>
                </a:solidFill>
              </a:rPr>
              <a:t>ielen Ophthalmologen noch wenig bekannt ist, handelt es sich um ein einfach anzuwendendes und effizientes Screeningverfahren zur Erkennung von Gesichtsfeldausfällen. </a:t>
            </a:r>
            <a:r>
              <a:rPr lang="en-US" sz="1200">
                <a:solidFill>
                  <a:schemeClr val="dk1"/>
                </a:solidFill>
              </a:rPr>
              <a:t>Sie basiert auf einer optischen Täuschung, bei der ein sinusförmiges Gitter – also ein Bild, das aus schwarzen und weißen Streifen besteht – auf einem Bildschirm eingeblendet wird. Anschließend folgt ein zweites Bild, bei dem die Positionen der dunklen und hellen Streifen vertauscht sind. Diese beiden Bilder werden wiederholt abwechselnd dargestellt. Bei relativ langsamen Wechselgeschwindigkeiten sieht der Betrachter das, was man erwarten würde: Er nimmt lediglich wahr, dass sich die hellen und dunklen Bereiche immer wieder gegenseitig in ihrer Position abwechseln. Wird jedoch die Wechselgeschwindigkeit erhöht, kommt ein Punkt, an dem der Betrachter berichtet, dass sich die Anzahl der wahrgenommenen Streifen verdoppelt hat. Dies ist das sogenannte „Frequenzverdopplungsphänomen“. </a:t>
            </a:r>
            <a:r>
              <a:rPr lang="en-US" sz="1200">
                <a:solidFill>
                  <a:schemeClr val="lt1"/>
                </a:solidFill>
              </a:rPr>
              <a:t>Zu Beginn der 1990er-Jahre stellten Forscher fest, dass Patienten mit früher glaukomatöser Optikusneuropathie das Frequenzverdopplungsphänomen bei einer anderen Frequenz der Bildmodulation zeigen als nicht glaukomatöse Patienten. Dies führte zur Entwicklung der FDT als diagnostisches und therapeutisches Verlaufsinstrument im Glaukommanagement.</a:t>
            </a:r>
            <a:endParaRPr sz="1600">
              <a:solidFill>
                <a:srgbClr val="FFC000"/>
              </a:solidFill>
              <a:latin typeface="Arial"/>
              <a:ea typeface="Arial"/>
              <a:cs typeface="Arial"/>
              <a:sym typeface="Arial"/>
            </a:endParaRPr>
          </a:p>
          <a:p>
            <a:pPr marL="0" marR="0" lvl="0" indent="0" algn="l" rtl="0">
              <a:spcBef>
                <a:spcPts val="0"/>
              </a:spcBef>
              <a:spcAft>
                <a:spcPts val="0"/>
              </a:spcAft>
              <a:buNone/>
            </a:pPr>
            <a:endParaRPr sz="1600">
              <a:solidFill>
                <a:srgbClr val="FFC000"/>
              </a:solidFill>
              <a:latin typeface="Arial"/>
              <a:ea typeface="Arial"/>
              <a:cs typeface="Arial"/>
              <a:sym typeface="Arial"/>
            </a:endParaRPr>
          </a:p>
          <a:p>
            <a:pPr marL="0" marR="0" lvl="0" indent="0" algn="l" rtl="0">
              <a:spcBef>
                <a:spcPts val="0"/>
              </a:spcBef>
              <a:spcAft>
                <a:spcPts val="0"/>
              </a:spcAft>
              <a:buNone/>
            </a:pPr>
            <a:r>
              <a:rPr lang="en-US" sz="1200">
                <a:solidFill>
                  <a:srgbClr val="FFC000"/>
                </a:solidFill>
                <a:latin typeface="Arial"/>
                <a:ea typeface="Arial"/>
                <a:cs typeface="Arial"/>
                <a:sym typeface="Arial"/>
              </a:rPr>
              <a:t>Die FDT bietet gegenüber der standardmäßigen automatisierten Perimetrie mehrere Vorteile, darunter die Tatsache, dass sie relativ unbeeinträchtigt von der Refraktionsanomalie des Testteilnehmers oder vom Vorliegen einer Katarakt ist.</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58"/>
          <p:cNvSpPr/>
          <p:nvPr/>
        </p:nvSpPr>
        <p:spPr>
          <a:xfrm>
            <a:off x="304800" y="838200"/>
            <a:ext cx="74676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Geringe VF: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~10 % der Fasern: M</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Blau-/gelbsensitiv: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Empfindlich bei schwachem Licht: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„Feindetail“-Fasern: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Hohe Redundanz, starke Überlappung der VF: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Grundlage für </a:t>
            </a:r>
            <a:r>
              <a:rPr lang="en-US" sz="1200" b="1" i="1" u="none" strike="noStrike" cap="none">
                <a:solidFill>
                  <a:srgbClr val="0000FF"/>
                </a:solidFill>
                <a:latin typeface="Arial"/>
                <a:ea typeface="Arial"/>
                <a:cs typeface="Arial"/>
                <a:sym typeface="Arial"/>
              </a:rPr>
              <a:t>FDT-Untersuchungen </a:t>
            </a:r>
            <a:r>
              <a:rPr lang="en-US" sz="1200" b="1" i="0" u="none" strike="noStrike" cap="none">
                <a:solidFill>
                  <a:srgbClr val="0000FF"/>
                </a:solidFill>
                <a:latin typeface="Arial"/>
                <a:ea typeface="Arial"/>
                <a:cs typeface="Arial"/>
                <a:sym typeface="Arial"/>
              </a:rPr>
              <a:t>zur Früherkennung von Glaukomen</a:t>
            </a:r>
            <a:r>
              <a:rPr lang="en-US" sz="1200" b="0" i="0" u="none" strike="noStrike" cap="none">
                <a:solidFill>
                  <a:srgbClr val="0000FF"/>
                </a:solidFill>
                <a:latin typeface="Arial"/>
                <a:ea typeface="Arial"/>
                <a:cs typeface="Arial"/>
                <a:sym typeface="Arial"/>
              </a:rPr>
              <a:t>: </a:t>
            </a:r>
            <a:r>
              <a:rPr lang="en-US" sz="1200" b="1" i="0" u="none" strike="noStrike" cap="none">
                <a:solidFill>
                  <a:srgbClr val="002060"/>
                </a:solidFill>
                <a:latin typeface="Arial"/>
                <a:ea typeface="Arial"/>
                <a:cs typeface="Arial"/>
                <a:sym typeface="Arial"/>
              </a:rPr>
              <a:t>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rot-/grünempfindlich: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Grundlage des </a:t>
            </a:r>
            <a:r>
              <a:rPr lang="en-US" sz="1200" b="0" i="1" u="none" strike="noStrike" cap="none">
                <a:solidFill>
                  <a:srgbClr val="BFBFBF"/>
                </a:solidFill>
                <a:latin typeface="Arial"/>
                <a:ea typeface="Arial"/>
                <a:cs typeface="Arial"/>
                <a:sym typeface="Arial"/>
              </a:rPr>
              <a:t>SWAP-Tests </a:t>
            </a:r>
            <a:r>
              <a:rPr lang="en-US" sz="1200" b="0" i="0" u="none" strike="noStrike" cap="none">
                <a:solidFill>
                  <a:srgbClr val="BFBFBF"/>
                </a:solidFill>
                <a:latin typeface="Arial"/>
                <a:ea typeface="Arial"/>
                <a:cs typeface="Arial"/>
                <a:sym typeface="Arial"/>
              </a:rPr>
              <a:t>zur Erkennung eines Glaukoms im Frühstadium: K</a:t>
            </a:r>
            <a:endParaRPr/>
          </a:p>
        </p:txBody>
      </p:sp>
      <p:sp>
        <p:nvSpPr>
          <p:cNvPr id="730" name="Google Shape;730;p58"/>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731" name="Google Shape;731;p5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58</a:t>
            </a:fld>
            <a:endParaRPr sz="1000">
              <a:solidFill>
                <a:schemeClr val="dk1"/>
              </a:solidFill>
              <a:latin typeface="Arial"/>
              <a:ea typeface="Arial"/>
              <a:cs typeface="Arial"/>
              <a:sym typeface="Arial"/>
            </a:endParaRPr>
          </a:p>
        </p:txBody>
      </p:sp>
      <p:sp>
        <p:nvSpPr>
          <p:cNvPr id="732" name="Google Shape;732;p58"/>
          <p:cNvSpPr txBox="1"/>
          <p:nvPr/>
        </p:nvSpPr>
        <p:spPr>
          <a:xfrm>
            <a:off x="2865945" y="6312197"/>
            <a:ext cx="3340979"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
        <p:nvSpPr>
          <p:cNvPr id="733" name="Google Shape;733;p58"/>
          <p:cNvSpPr/>
          <p:nvPr/>
        </p:nvSpPr>
        <p:spPr>
          <a:xfrm>
            <a:off x="152400" y="609600"/>
            <a:ext cx="8839200" cy="3785652"/>
          </a:xfrm>
          <a:prstGeom prst="rect">
            <a:avLst/>
          </a:prstGeom>
          <a:solidFill>
            <a:srgbClr val="FFC0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chemeClr val="lt1"/>
                </a:solidFill>
              </a:rPr>
              <a:t>Obwohl die</a:t>
            </a:r>
            <a:r>
              <a:rPr lang="en-US" sz="1200" i="1" u="sng">
                <a:solidFill>
                  <a:schemeClr val="lt1"/>
                </a:solidFill>
              </a:rPr>
              <a:t> Frequency-Doubling-Technologie (FDT) v</a:t>
            </a:r>
            <a:r>
              <a:rPr lang="en-US" sz="1200">
                <a:solidFill>
                  <a:schemeClr val="lt1"/>
                </a:solidFill>
              </a:rPr>
              <a:t>ielen Ophthalmologen noch wenig bekannt ist, handelt es sich um ein einfach anzuwendendes und effizientes Screeningverfahren zur Erkennung von Gesichtsfeldausfällen. </a:t>
            </a:r>
            <a:r>
              <a:rPr lang="en-US" sz="1200">
                <a:solidFill>
                  <a:schemeClr val="dk1"/>
                </a:solidFill>
              </a:rPr>
              <a:t>Sie basiert auf einer optischen Täuschung, bei der ein sinusförmiges Gitter – also ein Bild, das aus schwarzen und weißen Streifen besteht – auf einem Bildschirm eingeblendet wird. Anschließend folgt ein zweites Bild, bei dem die Positionen der dunklen und hellen Streifen vertauscht sind. Diese beiden Bilder werden wiederholt abwechselnd dargestellt. Bei relativ langsamen Wechselgeschwindigkeiten sieht der Betrachter das, was man erwarten würde: Er nimmt lediglich wahr, dass sich die hellen und dunklen Bereiche immer wieder gegenseitig in ihrer Position abwechseln. Wird jedoch die Wechselgeschwindigkeit erhöht, kommt ein Punkt, an dem der Betrachter berichtet, dass sich die Anzahl der wahrgenommenen Streifen verdoppelt hat. Dies ist das sogenannte „Frequenzverdopplungsphänomen“. </a:t>
            </a:r>
            <a:r>
              <a:rPr lang="en-US" sz="1200">
                <a:solidFill>
                  <a:schemeClr val="lt1"/>
                </a:solidFill>
              </a:rPr>
              <a:t>Zu Beginn der 1990er-Jahre stellten Forscher fest, dass Patienten mit früher glaukomatöser Optikusneuropathie das Frequenzverdopplungsphänomen bei einer anderen Frequenz der Bildmodulation zeigen als nicht glaukomatöse Patienten. Dies führte zur Entwicklung der FDT als diagnostisches und therapeutisches Verlaufsinstrument im Glaukommanagement.</a:t>
            </a:r>
            <a:endParaRPr/>
          </a:p>
          <a:p>
            <a:pPr marL="0" marR="0" lvl="0" indent="0" algn="l" rtl="0">
              <a:spcBef>
                <a:spcPts val="0"/>
              </a:spcBef>
              <a:spcAft>
                <a:spcPts val="0"/>
              </a:spcAft>
              <a:buNone/>
            </a:pPr>
            <a:endParaRPr sz="1600">
              <a:solidFill>
                <a:srgbClr val="404040"/>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rPr>
              <a:t>Die FDT weist gegenüber der SAP mehrere Vorteile auf. Dazu gehört, dass ihre Ergebnisse vergleichsweise wenig durch die Fehlsichtigkeit des Untersuchten oder durch das Vorliegen von Katarakten beeinträchtigt werden.</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59"/>
          <p:cNvSpPr/>
          <p:nvPr/>
        </p:nvSpPr>
        <p:spPr>
          <a:xfrm>
            <a:off x="304800" y="838200"/>
            <a:ext cx="76962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Kleines</a:t>
            </a:r>
            <a:r>
              <a:rPr lang="en-US" sz="1200" b="0" i="0" u="none" strike="noStrike" cap="none">
                <a:solidFill>
                  <a:srgbClr val="BFBFBF"/>
                </a:solidFill>
                <a:latin typeface="Arial"/>
                <a:ea typeface="Arial"/>
                <a:cs typeface="Arial"/>
                <a:sym typeface="Arial"/>
              </a:rPr>
              <a:t> </a:t>
            </a:r>
            <a:r>
              <a:rPr lang="en-US" sz="1200">
                <a:solidFill>
                  <a:srgbClr val="BFBFBF"/>
                </a:solidFill>
              </a:rPr>
              <a:t>Gesichtsfeld</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~10 % der Fasern: Sowohl </a:t>
            </a:r>
            <a:r>
              <a:rPr lang="en-US" sz="1200" b="0" i="1" u="none" strike="noStrike" cap="none">
                <a:solidFill>
                  <a:srgbClr val="BFBFBF"/>
                </a:solidFill>
                <a:latin typeface="Arial"/>
                <a:ea typeface="Arial"/>
                <a:cs typeface="Arial"/>
                <a:sym typeface="Arial"/>
              </a:rPr>
              <a:t>M </a:t>
            </a:r>
            <a:r>
              <a:rPr lang="en-US" sz="1200" b="0" i="0" u="none" strike="noStrike" cap="none">
                <a:solidFill>
                  <a:srgbClr val="BFBFBF"/>
                </a:solidFill>
                <a:latin typeface="Arial"/>
                <a:ea typeface="Arial"/>
                <a:cs typeface="Arial"/>
                <a:sym typeface="Arial"/>
              </a:rPr>
              <a:t>als auch </a:t>
            </a:r>
            <a:r>
              <a:rPr lang="en-US" sz="1200" b="0" i="1" u="none" strike="noStrike" cap="none">
                <a:solidFill>
                  <a:srgbClr val="BFBFB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Blau-gelb-</a:t>
            </a:r>
            <a:r>
              <a:rPr lang="en-US" sz="1200">
                <a:solidFill>
                  <a:srgbClr val="BFBFBF"/>
                </a:solidFill>
              </a:rPr>
              <a:t>sensitiv</a:t>
            </a:r>
            <a:r>
              <a:rPr lang="en-US" sz="1200" b="0" i="0" u="none" strike="noStrike" cap="none">
                <a:solidFill>
                  <a:srgbClr val="BFBFBF"/>
                </a:solidFill>
                <a:latin typeface="Arial"/>
                <a:ea typeface="Arial"/>
                <a:cs typeface="Arial"/>
                <a:sym typeface="Arial"/>
              </a:rPr>
              <a:t>: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2B2B2"/>
                </a:solidFill>
                <a:latin typeface="Arial"/>
                <a:ea typeface="Arial"/>
                <a:cs typeface="Arial"/>
                <a:sym typeface="Arial"/>
              </a:rPr>
              <a:t>Kleinster Durchmesser: K</a:t>
            </a:r>
            <a:endParaRPr sz="2200" b="0" i="1" u="none" strike="noStrike" cap="none">
              <a:solidFill>
                <a:srgbClr val="B2B2B2"/>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b="0" i="0" u="none" strike="noStrike" cap="none">
                <a:solidFill>
                  <a:srgbClr val="B2B2B2"/>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a:t>
            </a:r>
            <a:r>
              <a:rPr lang="en-US" sz="1200">
                <a:solidFill>
                  <a:srgbClr val="BFBFBF"/>
                </a:solidFill>
              </a:rPr>
              <a:t>sensitiv</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b="1" i="1">
                <a:solidFill>
                  <a:srgbClr val="0000FF"/>
                </a:solidFill>
              </a:rPr>
              <a:t>SWAP-Perimetrie zur Erkennung eines Frühglaukoms</a:t>
            </a:r>
            <a:r>
              <a:rPr lang="en-US" sz="1200" b="1" i="1" u="none" strike="noStrike" cap="none">
                <a:solidFill>
                  <a:srgbClr val="0000FF"/>
                </a:solidFill>
              </a:rPr>
              <a:t>: </a:t>
            </a:r>
            <a:r>
              <a:rPr lang="en-US" sz="1200" b="1" i="0" u="none" strike="noStrike" cap="none">
                <a:solidFill>
                  <a:srgbClr val="002060"/>
                </a:solidFill>
                <a:latin typeface="Arial"/>
                <a:ea typeface="Arial"/>
                <a:cs typeface="Arial"/>
                <a:sym typeface="Arial"/>
              </a:rPr>
              <a:t>K</a:t>
            </a:r>
            <a:endParaRPr/>
          </a:p>
        </p:txBody>
      </p:sp>
      <p:sp>
        <p:nvSpPr>
          <p:cNvPr id="740" name="Google Shape;740;p59"/>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741" name="Google Shape;741;p5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59</a:t>
            </a:fld>
            <a:endParaRPr sz="1000">
              <a:solidFill>
                <a:schemeClr val="dk1"/>
              </a:solidFill>
              <a:latin typeface="Arial"/>
              <a:ea typeface="Arial"/>
              <a:cs typeface="Arial"/>
              <a:sym typeface="Arial"/>
            </a:endParaRPr>
          </a:p>
        </p:txBody>
      </p:sp>
      <p:sp>
        <p:nvSpPr>
          <p:cNvPr id="742" name="Google Shape;742;p59"/>
          <p:cNvSpPr/>
          <p:nvPr/>
        </p:nvSpPr>
        <p:spPr>
          <a:xfrm>
            <a:off x="498475" y="3886200"/>
            <a:ext cx="8077200" cy="1077218"/>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rPr>
              <a:t>Zur selektiven Stimulation der koniozellulären Fasern setzt die kurzwellenlängenautomatisierte Perimetrie (SWAP) einen blauen Lichtreiz auf gelbem Hintergrund ein. Der Grund für die Bezeichnung liegt darin, dass blaues Licht eine kurze Wellenlänge hat.</a:t>
            </a:r>
            <a:r>
              <a:rPr lang="en-US" sz="1200">
                <a:solidFill>
                  <a:srgbClr val="FFFF00"/>
                </a:solidFill>
                <a:latin typeface="Arial"/>
                <a:ea typeface="Arial"/>
                <a:cs typeface="Arial"/>
                <a:sym typeface="Arial"/>
              </a:rPr>
              <a:t>Forschungsergebnisse deuten darauf hin, dass Patienten mit SWAP-Gesichtsfeldausfall ein Risiko für die Entwicklung eines SAP (WOW)-Gesichtsfeldausfalls haben.</a:t>
            </a:r>
            <a:endParaRPr/>
          </a:p>
        </p:txBody>
      </p:sp>
      <p:sp>
        <p:nvSpPr>
          <p:cNvPr id="743" name="Google Shape;743;p59"/>
          <p:cNvSpPr txBox="1"/>
          <p:nvPr/>
        </p:nvSpPr>
        <p:spPr>
          <a:xfrm>
            <a:off x="2865945" y="6312197"/>
            <a:ext cx="3340979"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6"/>
          <p:cNvSpPr txBox="1">
            <a:spLocks noGrp="1"/>
          </p:cNvSpPr>
          <p:nvPr>
            <p:ph type="title"/>
          </p:nvPr>
        </p:nvSpPr>
        <p:spPr>
          <a:xfrm>
            <a:off x="533400" y="141383"/>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sz="3500" b="0"/>
          </a:p>
        </p:txBody>
      </p:sp>
      <p:sp>
        <p:nvSpPr>
          <p:cNvPr id="211" name="Google Shape;211;p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6</a:t>
            </a:fld>
            <a:endParaRPr sz="1000" b="0" i="0" u="none" strike="noStrike" cap="none">
              <a:solidFill>
                <a:schemeClr val="dk1"/>
              </a:solidFill>
              <a:latin typeface="Arial"/>
              <a:ea typeface="Arial"/>
              <a:cs typeface="Arial"/>
              <a:sym typeface="Arial"/>
            </a:endParaRPr>
          </a:p>
        </p:txBody>
      </p:sp>
      <p:sp>
        <p:nvSpPr>
          <p:cNvPr id="212" name="Google Shape;212;p6"/>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b="0" i="1" u="none" strike="noStrike" cap="none">
                <a:solidFill>
                  <a:schemeClr val="lt1"/>
                </a:solidFill>
                <a:latin typeface="Arial"/>
                <a:ea typeface="Arial"/>
                <a:cs typeface="Arial"/>
                <a:sym typeface="Arial"/>
              </a:rPr>
              <a:t>Wofür steht </a:t>
            </a:r>
            <a:r>
              <a:rPr lang="en-US" sz="1200" b="0" i="0" u="none" strike="noStrike" cap="none">
                <a:solidFill>
                  <a:schemeClr val="lt1"/>
                </a:solidFill>
                <a:latin typeface="Arial"/>
                <a:ea typeface="Arial"/>
                <a:cs typeface="Arial"/>
                <a:sym typeface="Arial"/>
              </a:rPr>
              <a:t>RNFL</a:t>
            </a:r>
            <a:r>
              <a:rPr lang="en-US" sz="1200" b="0" i="1" u="none" strike="noStrike" cap="none">
                <a:solidFill>
                  <a:schemeClr val="lt1"/>
                </a:solidFill>
                <a:latin typeface="Arial"/>
                <a:ea typeface="Arial"/>
                <a:cs typeface="Arial"/>
                <a:sym typeface="Arial"/>
              </a:rPr>
              <a:t>?</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Retinale Nervenfaserschicht</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Ganglienzellen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400" b="0" i="1"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Das Axon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13" name="Google Shape;213;p6"/>
          <p:cNvCxnSpPr>
            <a:cxnSpLocks/>
          </p:cNvCxnSpPr>
          <p:nvPr/>
        </p:nvCxnSpPr>
        <p:spPr>
          <a:xfrm flipV="1">
            <a:off x="2743200" y="502997"/>
            <a:ext cx="4065224" cy="1097203"/>
          </a:xfrm>
          <a:prstGeom prst="straightConnector1">
            <a:avLst/>
          </a:prstGeom>
          <a:noFill/>
          <a:ln w="9525" cap="flat" cmpd="sng">
            <a:solidFill>
              <a:schemeClr val="dk1"/>
            </a:solidFill>
            <a:prstDash val="solid"/>
            <a:round/>
            <a:headEnd type="triangle" w="med" len="med"/>
            <a:tailEnd type="triangle" w="med" len="med"/>
          </a:ln>
        </p:spPr>
      </p:cxnSp>
      <p:sp>
        <p:nvSpPr>
          <p:cNvPr id="3" name="Google Shape;169;p2">
            <a:extLst>
              <a:ext uri="{FF2B5EF4-FFF2-40B4-BE49-F238E27FC236}">
                <a16:creationId xmlns:a16="http://schemas.microsoft.com/office/drawing/2014/main" id="{17365940-9971-AFB9-E7E0-C664F01B8EA4}"/>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4" name="Google Shape;170;p2">
            <a:extLst>
              <a:ext uri="{FF2B5EF4-FFF2-40B4-BE49-F238E27FC236}">
                <a16:creationId xmlns:a16="http://schemas.microsoft.com/office/drawing/2014/main" id="{A3332FBB-0951-23D6-55A9-89CAF79E4F99}"/>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60"/>
          <p:cNvSpPr/>
          <p:nvPr/>
        </p:nvSpPr>
        <p:spPr>
          <a:xfrm>
            <a:off x="304800" y="838200"/>
            <a:ext cx="7696200" cy="5867400"/>
          </a:xfrm>
          <a:prstGeom prst="rect">
            <a:avLst/>
          </a:prstGeom>
          <a:noFill/>
          <a:ln>
            <a:noFill/>
          </a:ln>
        </p:spPr>
        <p:txBody>
          <a:bodyPr spcFirstLastPara="1" wrap="square" lIns="25400" tIns="12700" rIns="25400" bIns="12700" anchor="t" anchorCtr="0">
            <a:noAutofit/>
          </a:bodyPr>
          <a:lstStyle/>
          <a:p>
            <a:pPr marL="692150" marR="0" lvl="1" indent="-347663" algn="l" rtl="0">
              <a:lnSpc>
                <a:spcPct val="90000"/>
              </a:lnSpc>
              <a:spcBef>
                <a:spcPts val="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Bewegungsempfindlich: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Kleines</a:t>
            </a:r>
            <a:r>
              <a:rPr lang="en-US" sz="1200" b="0" i="0" u="none" strike="noStrike" cap="none">
                <a:solidFill>
                  <a:srgbClr val="BFBFBF"/>
                </a:solidFill>
                <a:latin typeface="Arial"/>
                <a:ea typeface="Arial"/>
                <a:cs typeface="Arial"/>
                <a:sym typeface="Arial"/>
              </a:rPr>
              <a:t> </a:t>
            </a:r>
            <a:r>
              <a:rPr lang="en-US" sz="1200">
                <a:solidFill>
                  <a:srgbClr val="BFBFBF"/>
                </a:solidFill>
              </a:rPr>
              <a:t>Gesichtsfeld</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80–90 % der Fasern: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~10 % der Fasern: Sowohl </a:t>
            </a:r>
            <a:r>
              <a:rPr lang="en-US" sz="1200" b="0" i="1" u="none" strike="noStrike" cap="none">
                <a:solidFill>
                  <a:srgbClr val="BFBFBF"/>
                </a:solidFill>
                <a:latin typeface="Arial"/>
                <a:ea typeface="Arial"/>
                <a:cs typeface="Arial"/>
                <a:sym typeface="Arial"/>
              </a:rPr>
              <a:t>M </a:t>
            </a:r>
            <a:r>
              <a:rPr lang="en-US" sz="1200" b="0" i="0" u="none" strike="noStrike" cap="none">
                <a:solidFill>
                  <a:srgbClr val="BFBFBF"/>
                </a:solidFill>
                <a:latin typeface="Arial"/>
                <a:ea typeface="Arial"/>
                <a:cs typeface="Arial"/>
                <a:sym typeface="Arial"/>
              </a:rPr>
              <a:t>als auch </a:t>
            </a:r>
            <a:r>
              <a:rPr lang="en-US" sz="1200" b="0" i="1" u="none" strike="noStrike" cap="none">
                <a:solidFill>
                  <a:srgbClr val="BFBFBF"/>
                </a:solidFill>
                <a:latin typeface="Arial"/>
                <a:ea typeface="Arial"/>
                <a:cs typeface="Arial"/>
                <a:sym typeface="Arial"/>
              </a:rPr>
              <a:t>K</a:t>
            </a:r>
            <a:endParaRPr sz="2200" b="0" i="0" u="none" strike="noStrike" cap="none">
              <a:solidFill>
                <a:srgbClr val="BFBFBF"/>
              </a:solidFill>
              <a:latin typeface="Arial"/>
              <a:ea typeface="Arial"/>
              <a:cs typeface="Arial"/>
              <a:sym typeface="Arial"/>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Blau-gelb-sensitiv: K</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Empfindlich gegenüber geringer Beleuchtungsstärke</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Fasern für die Feindetailwahrnehmung</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Hohe Redundanz, starke Überlappung der </a:t>
            </a:r>
            <a:r>
              <a:rPr lang="en-US" sz="1200">
                <a:solidFill>
                  <a:srgbClr val="BFBFBF"/>
                </a:solidFill>
              </a:rPr>
              <a:t>Gesichtsfelder</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Größter Durchmesser: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Kleinster Durchmesser: K</a:t>
            </a:r>
            <a:endParaRPr sz="2200" b="0" i="1" u="none" strike="noStrike" cap="none">
              <a:solidFill>
                <a:srgbClr val="BFBFBF"/>
              </a:solidFill>
              <a:latin typeface="Arial"/>
              <a:ea typeface="Arial"/>
              <a:cs typeface="Arial"/>
              <a:sym typeface="Arial"/>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a:solidFill>
                  <a:srgbClr val="BFBFBF"/>
                </a:solidFill>
              </a:rPr>
              <a:t>Grundlage der </a:t>
            </a:r>
            <a:r>
              <a:rPr lang="en-US" sz="1200" i="1">
                <a:solidFill>
                  <a:srgbClr val="BFBFBF"/>
                </a:solidFill>
              </a:rPr>
              <a:t>FDT-Perimetrie</a:t>
            </a:r>
            <a:r>
              <a:rPr lang="en-US" sz="1200">
                <a:solidFill>
                  <a:srgbClr val="BFBFBF"/>
                </a:solidFill>
              </a:rPr>
              <a:t> zur Erkennung eines Frühglaukoms</a:t>
            </a:r>
            <a:r>
              <a:rPr lang="en-US" sz="1200">
                <a:solidFill>
                  <a:srgbClr val="B2B2B2"/>
                </a:solidFill>
              </a:rPr>
              <a:t>:</a:t>
            </a:r>
            <a:r>
              <a:rPr lang="en-US" sz="1200" b="0" i="0" u="none" strike="noStrike" cap="none">
                <a:solidFill>
                  <a:srgbClr val="BFBFBF"/>
                </a:solidFill>
                <a:latin typeface="Arial"/>
                <a:ea typeface="Arial"/>
                <a:cs typeface="Arial"/>
                <a:sym typeface="Arial"/>
              </a:rPr>
              <a:t> M</a:t>
            </a:r>
            <a:endParaRPr/>
          </a:p>
          <a:p>
            <a:pPr marL="692150" marR="0" lvl="1" indent="-347663" algn="l" rtl="0">
              <a:lnSpc>
                <a:spcPct val="90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Hauptsächlich rot-grün-</a:t>
            </a:r>
            <a:r>
              <a:rPr lang="en-US" sz="1200">
                <a:solidFill>
                  <a:srgbClr val="BFBFBF"/>
                </a:solidFill>
              </a:rPr>
              <a:t>sensitiv</a:t>
            </a:r>
            <a:r>
              <a:rPr lang="en-US" sz="1200" b="0" i="0" u="none" strike="noStrike" cap="none">
                <a:solidFill>
                  <a:srgbClr val="BFBFBF"/>
                </a:solidFill>
                <a:latin typeface="Arial"/>
                <a:ea typeface="Arial"/>
                <a:cs typeface="Arial"/>
                <a:sym typeface="Arial"/>
              </a:rPr>
              <a:t>: P</a:t>
            </a:r>
            <a:endParaRPr/>
          </a:p>
          <a:p>
            <a:pPr marL="692150" marR="0" lvl="1" indent="-347663" algn="l" rtl="0">
              <a:lnSpc>
                <a:spcPct val="85000"/>
              </a:lnSpc>
              <a:spcBef>
                <a:spcPts val="240"/>
              </a:spcBef>
              <a:spcAft>
                <a:spcPts val="0"/>
              </a:spcAft>
              <a:buClr>
                <a:schemeClr val="accent2"/>
              </a:buClr>
              <a:buSzPts val="840"/>
              <a:buFont typeface="Noto Sans Symbols"/>
              <a:buChar char="●"/>
            </a:pPr>
            <a:r>
              <a:rPr lang="en-US" sz="1200" b="0" i="0" u="none" strike="noStrike" cap="none">
                <a:solidFill>
                  <a:srgbClr val="BFBFBF"/>
                </a:solidFill>
                <a:latin typeface="Arial"/>
                <a:ea typeface="Arial"/>
                <a:cs typeface="Arial"/>
                <a:sym typeface="Arial"/>
              </a:rPr>
              <a:t>Grundlage </a:t>
            </a:r>
            <a:r>
              <a:rPr lang="en-US" sz="1200">
                <a:solidFill>
                  <a:srgbClr val="BFBFBF"/>
                </a:solidFill>
              </a:rPr>
              <a:t>der </a:t>
            </a:r>
            <a:r>
              <a:rPr lang="en-US" sz="1200" b="1" i="1">
                <a:solidFill>
                  <a:srgbClr val="0000FF"/>
                </a:solidFill>
              </a:rPr>
              <a:t>SWAP-Perimetrie zur Erkennung eines Frühglaukoms: </a:t>
            </a:r>
            <a:r>
              <a:rPr lang="en-US" sz="1200" b="1">
                <a:solidFill>
                  <a:srgbClr val="002060"/>
                </a:solidFill>
              </a:rPr>
              <a:t>K</a:t>
            </a:r>
            <a:endParaRPr/>
          </a:p>
        </p:txBody>
      </p:sp>
      <p:sp>
        <p:nvSpPr>
          <p:cNvPr id="750" name="Google Shape;750;p60"/>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Ordnen</a:t>
            </a:r>
            <a:r>
              <a:rPr lang="en-US" sz="1200" i="1" dirty="0">
                <a:solidFill>
                  <a:schemeClr val="dk1"/>
                </a:solidFill>
                <a:latin typeface="Arial"/>
                <a:ea typeface="Arial"/>
                <a:cs typeface="Arial"/>
                <a:sym typeface="Arial"/>
              </a:rPr>
              <a:t> Sie </a:t>
            </a:r>
            <a:r>
              <a:rPr lang="en-US" sz="1200" i="1" dirty="0" err="1">
                <a:solidFill>
                  <a:schemeClr val="dk1"/>
                </a:solidFill>
                <a:latin typeface="Arial"/>
                <a:ea typeface="Arial"/>
                <a:cs typeface="Arial"/>
                <a:sym typeface="Arial"/>
              </a:rPr>
              <a:t>jedem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Merkmal</a:t>
            </a:r>
            <a:r>
              <a:rPr lang="en-US" sz="1200" i="1" dirty="0">
                <a:solidFill>
                  <a:schemeClr val="dk1"/>
                </a:solidFill>
                <a:latin typeface="Arial"/>
                <a:ea typeface="Arial"/>
                <a:cs typeface="Arial"/>
                <a:sym typeface="Arial"/>
              </a:rPr>
              <a:t> den </a:t>
            </a:r>
            <a:r>
              <a:rPr lang="en-US" sz="1200" i="1" dirty="0" err="1">
                <a:solidFill>
                  <a:schemeClr val="dk1"/>
                </a:solidFill>
                <a:latin typeface="Arial"/>
                <a:ea typeface="Arial"/>
                <a:cs typeface="Arial"/>
                <a:sym typeface="Arial"/>
              </a:rPr>
              <a:t>entsprechenden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Typ</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retinaler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Nervenfasern</a:t>
            </a:r>
            <a:r>
              <a:rPr lang="en-US" sz="1200" i="1" dirty="0">
                <a:solidFill>
                  <a:schemeClr val="dk1"/>
                </a:solidFill>
                <a:latin typeface="Arial"/>
                <a:ea typeface="Arial"/>
                <a:cs typeface="Arial"/>
                <a:sym typeface="Arial"/>
              </a:rPr>
              <a:t> RNFL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a:t>
            </a:r>
            <a:endParaRPr dirty="0"/>
          </a:p>
          <a:p>
            <a:pPr marL="0" marR="0" lvl="0" indent="0" algn="ctr" rtl="0">
              <a:lnSpc>
                <a:spcPct val="85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Magnocellulär</a:t>
            </a:r>
            <a:r>
              <a:rPr lang="en-US" sz="1200" b="1" dirty="0">
                <a:solidFill>
                  <a:schemeClr val="dk1"/>
                </a:solidFill>
                <a:latin typeface="Arial"/>
                <a:ea typeface="Arial"/>
                <a:cs typeface="Arial"/>
                <a:sym typeface="Arial"/>
              </a:rPr>
              <a:t> (M), </a:t>
            </a:r>
            <a:r>
              <a:rPr lang="en-US" sz="1200" b="1" dirty="0" err="1">
                <a:solidFill>
                  <a:schemeClr val="dk1"/>
                </a:solidFill>
                <a:latin typeface="Arial"/>
                <a:ea typeface="Arial"/>
                <a:cs typeface="Arial"/>
                <a:sym typeface="Arial"/>
              </a:rPr>
              <a:t>Parvocellulär</a:t>
            </a:r>
            <a:r>
              <a:rPr lang="en-US" sz="1200" b="1" dirty="0">
                <a:solidFill>
                  <a:schemeClr val="dk1"/>
                </a:solidFill>
                <a:latin typeface="Arial"/>
                <a:ea typeface="Arial"/>
                <a:cs typeface="Arial"/>
                <a:sym typeface="Arial"/>
              </a:rPr>
              <a:t> (P), </a:t>
            </a:r>
            <a:r>
              <a:rPr lang="en-US" sz="1200" b="1" dirty="0" err="1">
                <a:solidFill>
                  <a:schemeClr val="dk1"/>
                </a:solidFill>
                <a:latin typeface="Arial"/>
                <a:ea typeface="Arial"/>
                <a:cs typeface="Arial"/>
                <a:sym typeface="Arial"/>
              </a:rPr>
              <a:t>Koniocellulär</a:t>
            </a:r>
            <a:r>
              <a:rPr lang="en-US" sz="1200" b="1" dirty="0">
                <a:solidFill>
                  <a:schemeClr val="dk1"/>
                </a:solidFill>
                <a:latin typeface="Arial"/>
                <a:ea typeface="Arial"/>
                <a:cs typeface="Arial"/>
                <a:sym typeface="Arial"/>
              </a:rPr>
              <a:t> (K)</a:t>
            </a:r>
            <a:endParaRPr dirty="0"/>
          </a:p>
        </p:txBody>
      </p:sp>
      <p:sp>
        <p:nvSpPr>
          <p:cNvPr id="751" name="Google Shape;751;p6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60</a:t>
            </a:fld>
            <a:endParaRPr sz="1000">
              <a:solidFill>
                <a:schemeClr val="dk1"/>
              </a:solidFill>
              <a:latin typeface="Arial"/>
              <a:ea typeface="Arial"/>
              <a:cs typeface="Arial"/>
              <a:sym typeface="Arial"/>
            </a:endParaRPr>
          </a:p>
        </p:txBody>
      </p:sp>
      <p:sp>
        <p:nvSpPr>
          <p:cNvPr id="752" name="Google Shape;752;p60"/>
          <p:cNvSpPr/>
          <p:nvPr/>
        </p:nvSpPr>
        <p:spPr>
          <a:xfrm>
            <a:off x="498475" y="3886200"/>
            <a:ext cx="8077200" cy="1077218"/>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rPr>
              <a:t>Zur selektiven Stimulation der koniozellulären Fasern setzt die kurzwellenlängenautomatisierte Perimetrie (SWAP) einen blauen Lichtreiz auf gelbem Hintergrund ein. Der Grund für die Bezeichnung liegt darin, dass blaues Licht eine kurze Wellenlänge hat.</a:t>
            </a:r>
            <a:r>
              <a:rPr lang="en-US" sz="1200">
                <a:solidFill>
                  <a:srgbClr val="FFFF00"/>
                </a:solidFill>
              </a:rPr>
              <a:t> </a:t>
            </a:r>
            <a:r>
              <a:rPr lang="en-US" sz="1200">
                <a:solidFill>
                  <a:schemeClr val="dk1"/>
                </a:solidFill>
              </a:rPr>
              <a:t>Forschungsdaten weisen darauf hin, dass Patienten mit Gesichtsfeldausfällen in der SWAP-Perimetrie gefährdet sind, später auch Gesichtsfeldausfälle in der SAP-(White-on-White-)Perimetrie zu entwickeln.</a:t>
            </a:r>
            <a:endParaRPr/>
          </a:p>
        </p:txBody>
      </p:sp>
      <p:sp>
        <p:nvSpPr>
          <p:cNvPr id="753" name="Google Shape;753;p60"/>
          <p:cNvSpPr txBox="1"/>
          <p:nvPr/>
        </p:nvSpPr>
        <p:spPr>
          <a:xfrm>
            <a:off x="2865945" y="6312197"/>
            <a:ext cx="3340979"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7"/>
          <p:cNvSpPr txBox="1">
            <a:spLocks noGrp="1"/>
          </p:cNvSpPr>
          <p:nvPr>
            <p:ph type="title"/>
          </p:nvPr>
        </p:nvSpPr>
        <p:spPr>
          <a:xfrm>
            <a:off x="457200" y="309525"/>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221" name="Google Shape;221;p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7</a:t>
            </a:fld>
            <a:endParaRPr sz="1000" b="0" i="0" u="none" strike="noStrike" cap="none">
              <a:solidFill>
                <a:schemeClr val="dk1"/>
              </a:solidFill>
              <a:latin typeface="Arial"/>
              <a:ea typeface="Arial"/>
              <a:cs typeface="Arial"/>
              <a:sym typeface="Arial"/>
            </a:endParaRPr>
          </a:p>
        </p:txBody>
      </p:sp>
      <p:sp>
        <p:nvSpPr>
          <p:cNvPr id="222" name="Google Shape;222;p7"/>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200" i="1">
              <a:solidFill>
                <a:schemeClr val="lt1"/>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Das Axon</a:t>
            </a: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Mit welcher Art von Netzhautzellen bilden Ganglienzellen in erster Linie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23" name="Google Shape;223;p7"/>
          <p:cNvCxnSpPr/>
          <p:nvPr/>
        </p:nvCxnSpPr>
        <p:spPr>
          <a:xfrm rot="10800000" flipH="1">
            <a:off x="4044913" y="491980"/>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33BFB9B9-D9EA-FAEB-A01C-BA2093E85B4E}"/>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4EBE8E51-0F2C-F7DE-238E-5FE09057CC56}"/>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sz="3500" b="0"/>
          </a:p>
        </p:txBody>
      </p:sp>
      <p:sp>
        <p:nvSpPr>
          <p:cNvPr id="231" name="Google Shape;231;p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8</a:t>
            </a:fld>
            <a:endParaRPr sz="1000" b="0" i="0" u="none" strike="noStrike" cap="none">
              <a:solidFill>
                <a:schemeClr val="dk1"/>
              </a:solidFill>
              <a:latin typeface="Arial"/>
              <a:ea typeface="Arial"/>
              <a:cs typeface="Arial"/>
              <a:sym typeface="Arial"/>
            </a:endParaRPr>
          </a:p>
        </p:txBody>
      </p:sp>
      <p:sp>
        <p:nvSpPr>
          <p:cNvPr id="232" name="Google Shape;232;p8"/>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sz="1200" i="1">
              <a:solidFill>
                <a:schemeClr val="lt1"/>
              </a:solidFill>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chemeClr val="lt1"/>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welchem Zelltyp der Retina bilden Ganglienzellen überwiegend synaptische Verbindungen?</a:t>
            </a:r>
            <a:endParaRPr sz="1400" b="0" i="1"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Bipolare Zellen</a:t>
            </a:r>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33" name="Google Shape;233;p8"/>
          <p:cNvCxnSpPr/>
          <p:nvPr/>
        </p:nvCxnSpPr>
        <p:spPr>
          <a:xfrm rot="10800000" flipH="1">
            <a:off x="3910988" y="579438"/>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EB28F820-1583-616F-B13B-9AEE34F711E1}"/>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C23937B9-88FB-9731-E2E9-D0F843DD3926}"/>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b="0"/>
          </a:p>
        </p:txBody>
      </p:sp>
      <p:sp>
        <p:nvSpPr>
          <p:cNvPr id="241" name="Google Shape;241;p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9</a:t>
            </a:fld>
            <a:endParaRPr sz="1000" b="0" i="0" u="none" strike="noStrike" cap="none">
              <a:solidFill>
                <a:schemeClr val="dk1"/>
              </a:solidFill>
              <a:latin typeface="Arial"/>
              <a:ea typeface="Arial"/>
              <a:cs typeface="Arial"/>
              <a:sym typeface="Arial"/>
            </a:endParaRPr>
          </a:p>
        </p:txBody>
      </p:sp>
      <p:sp>
        <p:nvSpPr>
          <p:cNvPr id="242" name="Google Shape;242;p9"/>
          <p:cNvSpPr txBox="1"/>
          <p:nvPr/>
        </p:nvSpPr>
        <p:spPr>
          <a:xfrm>
            <a:off x="271463" y="1073150"/>
            <a:ext cx="5595900" cy="34890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lnSpc>
                <a:spcPct val="90000"/>
              </a:lnSpc>
              <a:spcBef>
                <a:spcPts val="0"/>
              </a:spcBef>
              <a:spcAft>
                <a:spcPts val="0"/>
              </a:spcAft>
              <a:buClr>
                <a:schemeClr val="dk1"/>
              </a:buClr>
              <a:buSzPts val="1200"/>
              <a:buFont typeface="Noto Sans Symbols"/>
              <a:buNone/>
            </a:pPr>
            <a:r>
              <a:rPr lang="en-US" sz="1200" b="1" i="1">
                <a:solidFill>
                  <a:schemeClr val="dk1"/>
                </a:solidFill>
              </a:rPr>
              <a:t>Doch</a:t>
            </a:r>
            <a:r>
              <a:rPr lang="en-US" sz="1200" b="1" i="1" u="none" strike="noStrike" cap="none">
                <a:solidFill>
                  <a:schemeClr val="dk1"/>
                </a:solidFill>
                <a:latin typeface="Arial"/>
                <a:ea typeface="Arial"/>
                <a:cs typeface="Arial"/>
                <a:sym typeface="Arial"/>
              </a:rPr>
              <a:t> zunächst:</a:t>
            </a:r>
            <a:endParaRPr/>
          </a:p>
          <a:p>
            <a:pPr marL="0" marR="0" lvl="0" indent="0" algn="l" rtl="0">
              <a:lnSpc>
                <a:spcPct val="90000"/>
              </a:lnSpc>
              <a:spcBef>
                <a:spcPts val="0"/>
              </a:spcBef>
              <a:spcAft>
                <a:spcPts val="0"/>
              </a:spcAft>
              <a:buClr>
                <a:schemeClr val="dk1"/>
              </a:buClr>
              <a:buSzPts val="1400"/>
              <a:buFont typeface="Noto Sans Symbols"/>
              <a:buNone/>
            </a:pPr>
            <a:endParaRPr sz="1400" b="0" i="1" u="none" strike="noStrike" cap="none">
              <a:solidFill>
                <a:srgbClr val="0000FF"/>
              </a:solidFill>
              <a:latin typeface="Arial"/>
              <a:ea typeface="Arial"/>
              <a:cs typeface="Arial"/>
              <a:sym typeface="Aria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Wofür steht </a:t>
            </a:r>
            <a:r>
              <a:rPr lang="en-US" sz="1200">
                <a:solidFill>
                  <a:schemeClr val="lt1"/>
                </a:solidFill>
              </a:rPr>
              <a:t>RNFL</a:t>
            </a:r>
            <a:r>
              <a:rPr lang="en-US" sz="1200" i="1">
                <a:solidFill>
                  <a:schemeClr val="lt1"/>
                </a:solidFill>
              </a:rPr>
              <a:t>?</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Retinale Nervenfaserschicht</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Zelltyp bildet den Ursprung der retinalen Nervenfasern?</a:t>
            </a:r>
            <a:endParaRPr>
              <a:solidFill>
                <a:schemeClr val="dk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Ganglienzellen</a:t>
            </a:r>
            <a:endParaRPr>
              <a:solidFill>
                <a:schemeClr val="dk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Welcher Abschnitt der retinalen Ganglienzelle entspricht den „Fasern“ der RNFL?</a:t>
            </a:r>
            <a:endParaRPr sz="1200" i="1">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a:solidFill>
                  <a:schemeClr val="lt1"/>
                </a:solidFill>
              </a:rPr>
              <a:t>Das Axon</a:t>
            </a:r>
            <a:endParaRPr sz="1200" i="1">
              <a:solidFill>
                <a:schemeClr val="lt1"/>
              </a:solidFill>
            </a:endParaRPr>
          </a:p>
          <a:p>
            <a:pPr marL="0" lvl="0" indent="0" algn="l" rtl="0">
              <a:lnSpc>
                <a:spcPct val="90000"/>
              </a:lnSpc>
              <a:spcBef>
                <a:spcPts val="0"/>
              </a:spcBef>
              <a:spcAft>
                <a:spcPts val="0"/>
              </a:spcAft>
              <a:buClr>
                <a:schemeClr val="dk1"/>
              </a:buClr>
              <a:buSzPts val="1400"/>
              <a:buFont typeface="Noto Sans Symbols"/>
              <a:buNone/>
            </a:pPr>
            <a:endParaRPr>
              <a:solidFill>
                <a:schemeClr val="lt1"/>
              </a:solidFill>
            </a:endParaRPr>
          </a:p>
          <a:p>
            <a:pPr marL="0" lvl="0" indent="0" algn="l" rtl="0">
              <a:lnSpc>
                <a:spcPct val="90000"/>
              </a:lnSpc>
              <a:spcBef>
                <a:spcPts val="0"/>
              </a:spcBef>
              <a:spcAft>
                <a:spcPts val="0"/>
              </a:spcAft>
              <a:buClr>
                <a:schemeClr val="lt1"/>
              </a:buClr>
              <a:buSzPts val="1200"/>
              <a:buFont typeface="Noto Sans Symbols"/>
              <a:buNone/>
            </a:pPr>
            <a:r>
              <a:rPr lang="en-US" sz="1200" i="1">
                <a:solidFill>
                  <a:schemeClr val="lt1"/>
                </a:solidFill>
              </a:rPr>
              <a:t>Mit welchem Zelltyp der Retina bilden Ganglienzellen überwiegend synaptische Verbindungen?</a:t>
            </a:r>
            <a:endParaRPr sz="1200" i="1">
              <a:solidFill>
                <a:schemeClr val="lt1"/>
              </a:solidFill>
            </a:endParaRPr>
          </a:p>
          <a:p>
            <a:pPr marL="0" marR="0" lvl="0" indent="0" algn="l" rtl="0">
              <a:lnSpc>
                <a:spcPct val="90000"/>
              </a:lnSpc>
              <a:spcBef>
                <a:spcPts val="0"/>
              </a:spcBef>
              <a:spcAft>
                <a:spcPts val="0"/>
              </a:spcAft>
              <a:buClr>
                <a:schemeClr val="lt1"/>
              </a:buClr>
              <a:buSzPts val="1200"/>
              <a:buFont typeface="Noto Sans Symbols"/>
              <a:buNone/>
            </a:pPr>
            <a:r>
              <a:rPr lang="en-US" sz="1200" b="0" i="0" u="none" strike="noStrike" cap="none">
                <a:solidFill>
                  <a:schemeClr val="lt1"/>
                </a:solidFill>
                <a:latin typeface="Arial"/>
                <a:ea typeface="Arial"/>
                <a:cs typeface="Arial"/>
                <a:sym typeface="Arial"/>
              </a:rPr>
              <a:t>Bipolar</a:t>
            </a:r>
            <a:r>
              <a:rPr lang="en-US" sz="1200">
                <a:solidFill>
                  <a:schemeClr val="lt1"/>
                </a:solidFill>
              </a:rPr>
              <a:t>zellen</a:t>
            </a: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400"/>
              <a:buFont typeface="Noto Sans Symbols"/>
              <a:buNone/>
            </a:pPr>
            <a:endParaRPr sz="1400" b="0" i="0" u="none" strike="noStrike" cap="none">
              <a:solidFill>
                <a:srgbClr val="00B0F0"/>
              </a:solidFill>
              <a:latin typeface="Arial"/>
              <a:ea typeface="Arial"/>
              <a:cs typeface="Arial"/>
              <a:sym typeface="Arial"/>
            </a:endParaRPr>
          </a:p>
          <a:p>
            <a:pPr marL="0" marR="0" lvl="0" indent="0" algn="l" rtl="0">
              <a:lnSpc>
                <a:spcPct val="90000"/>
              </a:lnSpc>
              <a:spcBef>
                <a:spcPts val="0"/>
              </a:spcBef>
              <a:spcAft>
                <a:spcPts val="0"/>
              </a:spcAft>
              <a:buClr>
                <a:srgbClr val="00B0F0"/>
              </a:buClr>
              <a:buSzPts val="1200"/>
              <a:buFont typeface="Noto Sans Symbols"/>
              <a:buNone/>
            </a:pPr>
            <a:r>
              <a:rPr lang="en-US" sz="1200" b="0" i="1" u="none" strike="noStrike" cap="none">
                <a:solidFill>
                  <a:srgbClr val="00B0F0"/>
                </a:solidFill>
                <a:latin typeface="Arial"/>
                <a:ea typeface="Arial"/>
                <a:cs typeface="Arial"/>
                <a:sym typeface="Arial"/>
              </a:rPr>
              <a:t>Wo bilden die Ganglienzellen als Nächstes Synapsen?</a:t>
            </a:r>
            <a:endParaRPr/>
          </a:p>
          <a:p>
            <a:pPr marL="0" marR="0" lvl="0" indent="0" algn="l" rtl="0">
              <a:lnSpc>
                <a:spcPct val="90000"/>
              </a:lnSpc>
              <a:spcBef>
                <a:spcPts val="0"/>
              </a:spcBef>
              <a:spcAft>
                <a:spcPts val="0"/>
              </a:spcAft>
              <a:buClr>
                <a:srgbClr val="00B0F0"/>
              </a:buClr>
              <a:buSzPts val="1200"/>
              <a:buFont typeface="Noto Sans Symbols"/>
              <a:buNone/>
            </a:pPr>
            <a:r>
              <a:rPr lang="en-US" sz="1200" b="0" i="0" u="none" strike="noStrike" cap="none">
                <a:solidFill>
                  <a:srgbClr val="00B0F0"/>
                </a:solidFill>
                <a:latin typeface="Arial"/>
                <a:ea typeface="Arial"/>
                <a:cs typeface="Arial"/>
                <a:sym typeface="Arial"/>
              </a:rPr>
              <a:t>Die meisten tun dies am lateralen Genikularkern (LGN); die meisten übrigen sind am Pupillenlichtreflex beteiligt und bilden Synapsen in den Pretectalkernen, die sich im dorsalen Mittelhirn befinden; die verbleibenden wenigen sind an zirkadianen Rhythmen beteiligt und bilden Synapsen im Hypothalamus</a:t>
            </a:r>
            <a:endParaRPr/>
          </a:p>
        </p:txBody>
      </p:sp>
      <p:cxnSp>
        <p:nvCxnSpPr>
          <p:cNvPr id="243" name="Google Shape;243;p9"/>
          <p:cNvCxnSpPr/>
          <p:nvPr/>
        </p:nvCxnSpPr>
        <p:spPr>
          <a:xfrm rot="10800000" flipH="1">
            <a:off x="4028502" y="522142"/>
            <a:ext cx="2895600" cy="1066800"/>
          </a:xfrm>
          <a:prstGeom prst="straightConnector1">
            <a:avLst/>
          </a:prstGeom>
          <a:noFill/>
          <a:ln w="9525" cap="flat" cmpd="sng">
            <a:solidFill>
              <a:schemeClr val="dk1"/>
            </a:solidFill>
            <a:prstDash val="solid"/>
            <a:round/>
            <a:headEnd type="triangle" w="med" len="med"/>
            <a:tailEnd type="triangle" w="med" len="med"/>
          </a:ln>
        </p:spPr>
      </p:cxnSp>
      <p:sp>
        <p:nvSpPr>
          <p:cNvPr id="2" name="Google Shape;169;p2">
            <a:extLst>
              <a:ext uri="{FF2B5EF4-FFF2-40B4-BE49-F238E27FC236}">
                <a16:creationId xmlns:a16="http://schemas.microsoft.com/office/drawing/2014/main" id="{51A67631-7268-B6E6-B155-661C95674C4D}"/>
              </a:ext>
            </a:extLst>
          </p:cNvPr>
          <p:cNvSpPr txBox="1"/>
          <p:nvPr/>
        </p:nvSpPr>
        <p:spPr>
          <a:xfrm>
            <a:off x="1530350" y="152400"/>
            <a:ext cx="6013450" cy="339580"/>
          </a:xfrm>
          <a:prstGeom prst="rect">
            <a:avLst/>
          </a:prstGeom>
          <a:solidFill>
            <a:srgbClr val="CCFFCC"/>
          </a:solidFill>
          <a:ln>
            <a:noFill/>
          </a:ln>
        </p:spPr>
        <p:txBody>
          <a:bodyPr spcFirstLastPara="1" wrap="square" lIns="25400" tIns="12700" rIns="25400" bIns="12700" anchor="t" anchorCtr="0">
            <a:spAutoFit/>
          </a:bodyPr>
          <a:lstStyle/>
          <a:p>
            <a:pPr lvl="0" algn="ctr">
              <a:lnSpc>
                <a:spcPct val="85000"/>
              </a:lnSpc>
              <a:buClr>
                <a:schemeClr val="dk1"/>
              </a:buClr>
              <a:buSzPts val="1200"/>
            </a:pPr>
            <a:r>
              <a:rPr lang="en-US" sz="1200" i="1" dirty="0" err="1">
                <a:solidFill>
                  <a:schemeClr val="bg1">
                    <a:lumMod val="75000"/>
                  </a:schemeClr>
                </a:solidFill>
              </a:rPr>
              <a:t>Ordnen</a:t>
            </a:r>
            <a:r>
              <a:rPr lang="en-US" sz="1200" i="1" dirty="0">
                <a:solidFill>
                  <a:schemeClr val="bg1">
                    <a:lumMod val="75000"/>
                  </a:schemeClr>
                </a:solidFill>
              </a:rPr>
              <a:t> Sie </a:t>
            </a:r>
            <a:r>
              <a:rPr lang="en-US" sz="1200" i="1" dirty="0" err="1">
                <a:solidFill>
                  <a:schemeClr val="bg1">
                    <a:lumMod val="75000"/>
                  </a:schemeClr>
                </a:solidFill>
              </a:rPr>
              <a:t>jedem</a:t>
            </a:r>
            <a:r>
              <a:rPr lang="en-US" sz="1200" i="1" dirty="0">
                <a:solidFill>
                  <a:schemeClr val="bg1">
                    <a:lumMod val="75000"/>
                  </a:schemeClr>
                </a:solidFill>
              </a:rPr>
              <a:t> </a:t>
            </a:r>
            <a:r>
              <a:rPr lang="en-US" sz="1200" i="1" dirty="0" err="1">
                <a:solidFill>
                  <a:schemeClr val="bg1">
                    <a:lumMod val="75000"/>
                  </a:schemeClr>
                </a:solidFill>
              </a:rPr>
              <a:t>Merkmal</a:t>
            </a:r>
            <a:r>
              <a:rPr lang="en-US" sz="1200" i="1" dirty="0">
                <a:solidFill>
                  <a:schemeClr val="bg1">
                    <a:lumMod val="75000"/>
                  </a:schemeClr>
                </a:solidFill>
              </a:rPr>
              <a:t> den </a:t>
            </a:r>
            <a:r>
              <a:rPr lang="en-US" sz="1200" i="1" dirty="0" err="1">
                <a:solidFill>
                  <a:schemeClr val="bg1">
                    <a:lumMod val="75000"/>
                  </a:schemeClr>
                </a:solidFill>
              </a:rPr>
              <a:t>entsprechenden</a:t>
            </a:r>
            <a:r>
              <a:rPr lang="en-US" sz="1200" i="1" dirty="0">
                <a:solidFill>
                  <a:schemeClr val="bg1">
                    <a:lumMod val="75000"/>
                  </a:schemeClr>
                </a:solidFill>
              </a:rPr>
              <a:t> </a:t>
            </a:r>
            <a:r>
              <a:rPr lang="en-US" sz="1200" i="1" dirty="0" err="1">
                <a:solidFill>
                  <a:schemeClr val="bg1">
                    <a:lumMod val="75000"/>
                  </a:schemeClr>
                </a:solidFill>
              </a:rPr>
              <a:t>Typ</a:t>
            </a:r>
            <a:r>
              <a:rPr lang="en-US" sz="1200" i="1" dirty="0">
                <a:solidFill>
                  <a:schemeClr val="bg1">
                    <a:lumMod val="75000"/>
                  </a:schemeClr>
                </a:solidFill>
              </a:rPr>
              <a:t> </a:t>
            </a:r>
            <a:r>
              <a:rPr lang="en-US" sz="1200" i="1" dirty="0" err="1">
                <a:solidFill>
                  <a:schemeClr val="bg1">
                    <a:lumMod val="75000"/>
                  </a:schemeClr>
                </a:solidFill>
              </a:rPr>
              <a:t>retinaler</a:t>
            </a:r>
            <a:r>
              <a:rPr lang="en-US" sz="1200" i="1" dirty="0">
                <a:solidFill>
                  <a:schemeClr val="bg1">
                    <a:lumMod val="75000"/>
                  </a:schemeClr>
                </a:solidFill>
              </a:rPr>
              <a:t> </a:t>
            </a:r>
            <a:r>
              <a:rPr lang="en-US" sz="1200" i="1" dirty="0" err="1">
                <a:solidFill>
                  <a:schemeClr val="bg1">
                    <a:lumMod val="75000"/>
                  </a:schemeClr>
                </a:solidFill>
              </a:rPr>
              <a:t>Nervenfasern</a:t>
            </a:r>
            <a:r>
              <a:rPr lang="en-US" sz="1200" i="1" dirty="0">
                <a:solidFill>
                  <a:schemeClr val="bg1">
                    <a:lumMod val="75000"/>
                  </a:schemeClr>
                </a:solidFill>
              </a:rPr>
              <a:t> </a:t>
            </a:r>
            <a:r>
              <a:rPr lang="en-US" sz="1200" b="1" i="1" dirty="0">
                <a:solidFill>
                  <a:srgbClr val="0305FF"/>
                </a:solidFill>
              </a:rPr>
              <a:t>RNFL</a:t>
            </a:r>
            <a:r>
              <a:rPr lang="en-US" sz="1200" i="1" dirty="0">
                <a:solidFill>
                  <a:schemeClr val="bg1">
                    <a:lumMod val="75000"/>
                  </a:schemeClr>
                </a:solidFill>
              </a:rPr>
              <a:t> </a:t>
            </a:r>
            <a:r>
              <a:rPr lang="en-US" sz="1200" i="1" dirty="0" err="1">
                <a:solidFill>
                  <a:schemeClr val="bg1">
                    <a:lumMod val="75000"/>
                  </a:schemeClr>
                </a:solidFill>
              </a:rPr>
              <a:t>zu</a:t>
            </a:r>
            <a:r>
              <a:rPr lang="en-US" sz="1200" i="1" dirty="0">
                <a:solidFill>
                  <a:schemeClr val="bg1">
                    <a:lumMod val="75000"/>
                  </a:schemeClr>
                </a:solidFill>
              </a:rPr>
              <a:t>:</a:t>
            </a:r>
            <a:endParaRPr lang="en-US" sz="1200" dirty="0">
              <a:solidFill>
                <a:schemeClr val="bg1">
                  <a:lumMod val="75000"/>
                </a:schemeClr>
              </a:solidFill>
            </a:endParaRPr>
          </a:p>
          <a:p>
            <a:pPr lvl="0" algn="ctr">
              <a:lnSpc>
                <a:spcPct val="85000"/>
              </a:lnSpc>
              <a:buClr>
                <a:schemeClr val="dk1"/>
              </a:buClr>
              <a:buSzPts val="1200"/>
            </a:pPr>
            <a:r>
              <a:rPr lang="en-US" sz="1200" b="1" dirty="0" err="1">
                <a:solidFill>
                  <a:schemeClr val="bg1">
                    <a:lumMod val="75000"/>
                  </a:schemeClr>
                </a:solidFill>
              </a:rPr>
              <a:t>Magnocellulär</a:t>
            </a:r>
            <a:r>
              <a:rPr lang="en-US" sz="1200" b="1" dirty="0">
                <a:solidFill>
                  <a:schemeClr val="bg1">
                    <a:lumMod val="75000"/>
                  </a:schemeClr>
                </a:solidFill>
              </a:rPr>
              <a:t> (M), </a:t>
            </a:r>
            <a:r>
              <a:rPr lang="en-US" sz="1200" b="1" dirty="0" err="1">
                <a:solidFill>
                  <a:schemeClr val="bg1">
                    <a:lumMod val="75000"/>
                  </a:schemeClr>
                </a:solidFill>
              </a:rPr>
              <a:t>Parvocellulär</a:t>
            </a:r>
            <a:r>
              <a:rPr lang="en-US" sz="1200" b="1" dirty="0">
                <a:solidFill>
                  <a:schemeClr val="bg1">
                    <a:lumMod val="75000"/>
                  </a:schemeClr>
                </a:solidFill>
              </a:rPr>
              <a:t> (P), </a:t>
            </a:r>
            <a:r>
              <a:rPr lang="en-US" sz="1200" b="1" dirty="0" err="1">
                <a:solidFill>
                  <a:schemeClr val="bg1">
                    <a:lumMod val="75000"/>
                  </a:schemeClr>
                </a:solidFill>
              </a:rPr>
              <a:t>Koniocellulär</a:t>
            </a:r>
            <a:r>
              <a:rPr lang="en-US" sz="1200" b="1" dirty="0">
                <a:solidFill>
                  <a:schemeClr val="bg1">
                    <a:lumMod val="75000"/>
                  </a:schemeClr>
                </a:solidFill>
              </a:rPr>
              <a:t> (K)</a:t>
            </a:r>
            <a:endParaRPr lang="en-US" sz="1200" dirty="0">
              <a:solidFill>
                <a:schemeClr val="bg1">
                  <a:lumMod val="75000"/>
                </a:schemeClr>
              </a:solidFill>
            </a:endParaRPr>
          </a:p>
        </p:txBody>
      </p:sp>
      <p:sp>
        <p:nvSpPr>
          <p:cNvPr id="3" name="Google Shape;170;p2">
            <a:extLst>
              <a:ext uri="{FF2B5EF4-FFF2-40B4-BE49-F238E27FC236}">
                <a16:creationId xmlns:a16="http://schemas.microsoft.com/office/drawing/2014/main" id="{1E08EDEC-3797-48E6-9E43-2C672259EC3B}"/>
              </a:ext>
            </a:extLst>
          </p:cNvPr>
          <p:cNvSpPr/>
          <p:nvPr/>
        </p:nvSpPr>
        <p:spPr>
          <a:xfrm>
            <a:off x="6543102" y="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7050</Words>
  <Application>Microsoft Macintosh PowerPoint</Application>
  <PresentationFormat>On-screen Show (4:3)</PresentationFormat>
  <Paragraphs>962</Paragraphs>
  <Slides>60</Slides>
  <Notes>60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Calibri</vt:lpstr>
      <vt:lpstr>Noto Sans Symbols</vt:lpstr>
      <vt:lpstr>Network</vt:lpstr>
      <vt:lpstr>PowerPoint Presentation</vt:lpstr>
      <vt:lpstr>F</vt:lpstr>
      <vt:lpstr>A</vt:lpstr>
      <vt:lpstr>F</vt:lpstr>
      <vt:lpstr>A</vt:lpstr>
      <vt:lpstr>F</vt:lpstr>
      <vt:lpstr>A</vt:lpstr>
      <vt:lpstr>F</vt:lpstr>
      <vt:lpstr>A</vt:lpstr>
      <vt:lpstr>F</vt:lpstr>
      <vt:lpstr>Fragen und Antworten</vt:lpstr>
      <vt:lpstr>A</vt:lpstr>
      <vt:lpstr>Fragen und Antworten</vt:lpstr>
      <vt:lpstr>A</vt:lpstr>
      <vt:lpstr>Fragen und Antworten</vt:lpstr>
      <vt:lpstr>A</vt:lpstr>
      <vt:lpstr>PowerPoint Presentation</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Q</vt:lpstr>
      <vt:lpstr>A</vt:lpstr>
      <vt:lpstr>PowerPoint Presentation</vt:lpstr>
      <vt:lpstr>PowerPoint Presentation</vt:lpstr>
      <vt:lpstr>PowerPoint Presentation</vt:lpstr>
      <vt:lpstr>F</vt:lpstr>
      <vt:lpstr>A</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1</cp:revision>
  <dcterms:created xsi:type="dcterms:W3CDTF">2008-09-11T18:11:09Z</dcterms:created>
  <dcterms:modified xsi:type="dcterms:W3CDTF">2026-08-19T16:37:44Z</dcterms:modified>
</cp:coreProperties>
</file>